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93" r:id="rId3"/>
    <p:sldId id="294"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2" r:id="rId28"/>
    <p:sldId id="283" r:id="rId29"/>
    <p:sldId id="282" r:id="rId30"/>
    <p:sldId id="284" r:id="rId31"/>
    <p:sldId id="285" r:id="rId32"/>
    <p:sldId id="286" r:id="rId33"/>
    <p:sldId id="287" r:id="rId34"/>
    <p:sldId id="288" r:id="rId35"/>
    <p:sldId id="289" r:id="rId36"/>
    <p:sldId id="290" r:id="rId37"/>
  </p:sldIdLst>
  <p:sldSz cx="10083800" cy="7556500"/>
  <p:notesSz cx="10083800" cy="7556500"/>
  <p:embeddedFontLst>
    <p:embeddedFont>
      <p:font typeface="Overlock"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2nLwCIZJ2TPtX8b1xx0WmtHD9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919BA5-9414-459E-B23F-DD428A6FA6F1}">
  <a:tblStyle styleId="{B5919BA5-9414-459E-B23F-DD428A6FA6F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770" y="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680950" y="566725"/>
            <a:ext cx="6722850" cy="283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8375" y="3589325"/>
            <a:ext cx="8067025" cy="34004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4: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6: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6: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7: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0: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0: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2: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4: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5: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5: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6: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26: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7: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012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28: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7: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9: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9: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0: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30: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1: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31: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2: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3: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33: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4: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5: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35: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6: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7: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0: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1008375" y="3589325"/>
            <a:ext cx="806702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3151188" y="566738"/>
            <a:ext cx="378301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37"/>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7"/>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7"/>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a:lnSpc>
                <a:spcPct val="116428"/>
              </a:lnSpc>
              <a:spcBef>
                <a:spcPts val="0"/>
              </a:spcBef>
              <a:buNone/>
              <a:defRPr sz="1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2pPr>
            <a:lvl3pPr marL="38100" marR="0" lvl="2"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3pPr>
            <a:lvl4pPr marL="38100" marR="0" lvl="3"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4pPr>
            <a:lvl5pPr marL="38100" marR="0" lvl="4"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5pPr>
            <a:lvl6pPr marL="38100" marR="0" lvl="5"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6pPr>
            <a:lvl7pPr marL="38100" marR="0" lvl="6"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7pPr>
            <a:lvl8pPr marL="38100" marR="0" lvl="7"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8pPr>
            <a:lvl9pPr marL="38100" marR="0" lvl="8"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8"/>
          <p:cNvSpPr txBox="1">
            <a:spLocks noGrp="1"/>
          </p:cNvSpPr>
          <p:nvPr>
            <p:ph type="title"/>
          </p:nvPr>
        </p:nvSpPr>
        <p:spPr>
          <a:xfrm>
            <a:off x="938529" y="222250"/>
            <a:ext cx="820674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hlink"/>
                </a:solidFill>
                <a:latin typeface="Calibri" panose="020F0502020204030204" pitchFamily="34" charset="0"/>
                <a:ea typeface="Calibri" panose="020F0502020204030204" pitchFamily="34" charset="0"/>
                <a:cs typeface="Calibri" panose="020F0502020204030204" pitchFamily="34" charset="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38"/>
          <p:cNvSpPr txBox="1">
            <a:spLocks noGrp="1"/>
          </p:cNvSpPr>
          <p:nvPr>
            <p:ph type="body" idx="1"/>
          </p:nvPr>
        </p:nvSpPr>
        <p:spPr>
          <a:xfrm>
            <a:off x="671194" y="2519045"/>
            <a:ext cx="8740140" cy="250380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8"/>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8"/>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a:lnSpc>
                <a:spcPct val="116428"/>
              </a:lnSpc>
              <a:spcBef>
                <a:spcPts val="0"/>
              </a:spcBef>
              <a:buNone/>
              <a:defRPr sz="1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2pPr>
            <a:lvl3pPr marL="38100" marR="0" lvl="2"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3pPr>
            <a:lvl4pPr marL="38100" marR="0" lvl="3"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4pPr>
            <a:lvl5pPr marL="38100" marR="0" lvl="4"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5pPr>
            <a:lvl6pPr marL="38100" marR="0" lvl="5"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6pPr>
            <a:lvl7pPr marL="38100" marR="0" lvl="6"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7pPr>
            <a:lvl8pPr marL="38100" marR="0" lvl="7"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8pPr>
            <a:lvl9pPr marL="38100" marR="0" lvl="8" indent="0" algn="l">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39"/>
          <p:cNvSpPr txBox="1">
            <a:spLocks noGrp="1"/>
          </p:cNvSpPr>
          <p:nvPr>
            <p:ph type="ctrTitle"/>
          </p:nvPr>
        </p:nvSpPr>
        <p:spPr>
          <a:xfrm>
            <a:off x="756285" y="2342515"/>
            <a:ext cx="857123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9"/>
          <p:cNvSpPr txBox="1">
            <a:spLocks noGrp="1"/>
          </p:cNvSpPr>
          <p:nvPr>
            <p:ph type="subTitle" idx="1"/>
          </p:nvPr>
        </p:nvSpPr>
        <p:spPr>
          <a:xfrm>
            <a:off x="1512570" y="4231640"/>
            <a:ext cx="7058660" cy="18891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9"/>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9"/>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a:lnSpc>
                <a:spcPct val="116428"/>
              </a:lnSpc>
              <a:spcBef>
                <a:spcPts val="0"/>
              </a:spcBef>
              <a:buNone/>
              <a:defRPr sz="1400" b="0"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a:lnSpc>
                <a:spcPct val="116428"/>
              </a:lnSpc>
              <a:spcBef>
                <a:spcPts val="0"/>
              </a:spcBef>
              <a:buNone/>
              <a:defRPr sz="1400" b="0" i="0">
                <a:solidFill>
                  <a:schemeClr val="dk1"/>
                </a:solidFill>
                <a:latin typeface="Times New Roman"/>
                <a:ea typeface="Times New Roman"/>
                <a:cs typeface="Times New Roman"/>
                <a:sym typeface="Times New Roman"/>
              </a:defRPr>
            </a:lvl2pPr>
            <a:lvl3pPr marL="38100" marR="0" lvl="2" indent="0" algn="l">
              <a:lnSpc>
                <a:spcPct val="116428"/>
              </a:lnSpc>
              <a:spcBef>
                <a:spcPts val="0"/>
              </a:spcBef>
              <a:buNone/>
              <a:defRPr sz="1400" b="0" i="0">
                <a:solidFill>
                  <a:schemeClr val="dk1"/>
                </a:solidFill>
                <a:latin typeface="Times New Roman"/>
                <a:ea typeface="Times New Roman"/>
                <a:cs typeface="Times New Roman"/>
                <a:sym typeface="Times New Roman"/>
              </a:defRPr>
            </a:lvl3pPr>
            <a:lvl4pPr marL="38100" marR="0" lvl="3" indent="0" algn="l">
              <a:lnSpc>
                <a:spcPct val="116428"/>
              </a:lnSpc>
              <a:spcBef>
                <a:spcPts val="0"/>
              </a:spcBef>
              <a:buNone/>
              <a:defRPr sz="1400" b="0" i="0">
                <a:solidFill>
                  <a:schemeClr val="dk1"/>
                </a:solidFill>
                <a:latin typeface="Times New Roman"/>
                <a:ea typeface="Times New Roman"/>
                <a:cs typeface="Times New Roman"/>
                <a:sym typeface="Times New Roman"/>
              </a:defRPr>
            </a:lvl4pPr>
            <a:lvl5pPr marL="38100" marR="0" lvl="4" indent="0" algn="l">
              <a:lnSpc>
                <a:spcPct val="116428"/>
              </a:lnSpc>
              <a:spcBef>
                <a:spcPts val="0"/>
              </a:spcBef>
              <a:buNone/>
              <a:defRPr sz="1400" b="0" i="0">
                <a:solidFill>
                  <a:schemeClr val="dk1"/>
                </a:solidFill>
                <a:latin typeface="Times New Roman"/>
                <a:ea typeface="Times New Roman"/>
                <a:cs typeface="Times New Roman"/>
                <a:sym typeface="Times New Roman"/>
              </a:defRPr>
            </a:lvl5pPr>
            <a:lvl6pPr marL="38100" marR="0" lvl="5" indent="0" algn="l">
              <a:lnSpc>
                <a:spcPct val="116428"/>
              </a:lnSpc>
              <a:spcBef>
                <a:spcPts val="0"/>
              </a:spcBef>
              <a:buNone/>
              <a:defRPr sz="1400" b="0" i="0">
                <a:solidFill>
                  <a:schemeClr val="dk1"/>
                </a:solidFill>
                <a:latin typeface="Times New Roman"/>
                <a:ea typeface="Times New Roman"/>
                <a:cs typeface="Times New Roman"/>
                <a:sym typeface="Times New Roman"/>
              </a:defRPr>
            </a:lvl6pPr>
            <a:lvl7pPr marL="38100" marR="0" lvl="6" indent="0" algn="l">
              <a:lnSpc>
                <a:spcPct val="116428"/>
              </a:lnSpc>
              <a:spcBef>
                <a:spcPts val="0"/>
              </a:spcBef>
              <a:buNone/>
              <a:defRPr sz="1400" b="0" i="0">
                <a:solidFill>
                  <a:schemeClr val="dk1"/>
                </a:solidFill>
                <a:latin typeface="Times New Roman"/>
                <a:ea typeface="Times New Roman"/>
                <a:cs typeface="Times New Roman"/>
                <a:sym typeface="Times New Roman"/>
              </a:defRPr>
            </a:lvl7pPr>
            <a:lvl8pPr marL="38100" marR="0" lvl="7" indent="0" algn="l">
              <a:lnSpc>
                <a:spcPct val="116428"/>
              </a:lnSpc>
              <a:spcBef>
                <a:spcPts val="0"/>
              </a:spcBef>
              <a:buNone/>
              <a:defRPr sz="1400" b="0" i="0">
                <a:solidFill>
                  <a:schemeClr val="dk1"/>
                </a:solidFill>
                <a:latin typeface="Times New Roman"/>
                <a:ea typeface="Times New Roman"/>
                <a:cs typeface="Times New Roman"/>
                <a:sym typeface="Times New Roman"/>
              </a:defRPr>
            </a:lvl8pPr>
            <a:lvl9pPr marL="38100" marR="0" lvl="8" indent="0" algn="l">
              <a:lnSpc>
                <a:spcPct val="116428"/>
              </a:lnSpc>
              <a:spcBef>
                <a:spcPts val="0"/>
              </a:spcBef>
              <a:buNone/>
              <a:defRPr sz="1400" b="0" i="0">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938529" y="222250"/>
            <a:ext cx="820674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hlink"/>
                </a:solidFill>
                <a:latin typeface="Calibri" panose="020F0502020204030204" pitchFamily="34" charset="0"/>
                <a:ea typeface="Calibri" panose="020F0502020204030204" pitchFamily="34" charset="0"/>
                <a:cs typeface="Calibri" panose="020F0502020204030204" pitchFamily="34" charset="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40"/>
          <p:cNvSpPr txBox="1">
            <a:spLocks noGrp="1"/>
          </p:cNvSpPr>
          <p:nvPr>
            <p:ph type="body" idx="1"/>
          </p:nvPr>
        </p:nvSpPr>
        <p:spPr>
          <a:xfrm>
            <a:off x="147320" y="1629410"/>
            <a:ext cx="4106545" cy="37846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1" i="0">
                <a:solidFill>
                  <a:schemeClr val="dk1"/>
                </a:solidFill>
                <a:latin typeface="Courier New"/>
                <a:ea typeface="Courier New"/>
                <a:cs typeface="Courier New"/>
                <a:sym typeface="Courier New"/>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40"/>
          <p:cNvSpPr txBox="1">
            <a:spLocks noGrp="1"/>
          </p:cNvSpPr>
          <p:nvPr>
            <p:ph type="body" idx="2"/>
          </p:nvPr>
        </p:nvSpPr>
        <p:spPr>
          <a:xfrm>
            <a:off x="6131559" y="2039620"/>
            <a:ext cx="3577590" cy="39116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40"/>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a:lnSpc>
                <a:spcPct val="116428"/>
              </a:lnSpc>
              <a:spcBef>
                <a:spcPts val="0"/>
              </a:spcBef>
              <a:buNone/>
              <a:defRPr sz="1400" b="0"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a:lnSpc>
                <a:spcPct val="116428"/>
              </a:lnSpc>
              <a:spcBef>
                <a:spcPts val="0"/>
              </a:spcBef>
              <a:buNone/>
              <a:defRPr sz="1400" b="0" i="0">
                <a:solidFill>
                  <a:schemeClr val="dk1"/>
                </a:solidFill>
                <a:latin typeface="Times New Roman"/>
                <a:ea typeface="Times New Roman"/>
                <a:cs typeface="Times New Roman"/>
                <a:sym typeface="Times New Roman"/>
              </a:defRPr>
            </a:lvl2pPr>
            <a:lvl3pPr marL="38100" marR="0" lvl="2" indent="0" algn="l">
              <a:lnSpc>
                <a:spcPct val="116428"/>
              </a:lnSpc>
              <a:spcBef>
                <a:spcPts val="0"/>
              </a:spcBef>
              <a:buNone/>
              <a:defRPr sz="1400" b="0" i="0">
                <a:solidFill>
                  <a:schemeClr val="dk1"/>
                </a:solidFill>
                <a:latin typeface="Times New Roman"/>
                <a:ea typeface="Times New Roman"/>
                <a:cs typeface="Times New Roman"/>
                <a:sym typeface="Times New Roman"/>
              </a:defRPr>
            </a:lvl3pPr>
            <a:lvl4pPr marL="38100" marR="0" lvl="3" indent="0" algn="l">
              <a:lnSpc>
                <a:spcPct val="116428"/>
              </a:lnSpc>
              <a:spcBef>
                <a:spcPts val="0"/>
              </a:spcBef>
              <a:buNone/>
              <a:defRPr sz="1400" b="0" i="0">
                <a:solidFill>
                  <a:schemeClr val="dk1"/>
                </a:solidFill>
                <a:latin typeface="Times New Roman"/>
                <a:ea typeface="Times New Roman"/>
                <a:cs typeface="Times New Roman"/>
                <a:sym typeface="Times New Roman"/>
              </a:defRPr>
            </a:lvl4pPr>
            <a:lvl5pPr marL="38100" marR="0" lvl="4" indent="0" algn="l">
              <a:lnSpc>
                <a:spcPct val="116428"/>
              </a:lnSpc>
              <a:spcBef>
                <a:spcPts val="0"/>
              </a:spcBef>
              <a:buNone/>
              <a:defRPr sz="1400" b="0" i="0">
                <a:solidFill>
                  <a:schemeClr val="dk1"/>
                </a:solidFill>
                <a:latin typeface="Times New Roman"/>
                <a:ea typeface="Times New Roman"/>
                <a:cs typeface="Times New Roman"/>
                <a:sym typeface="Times New Roman"/>
              </a:defRPr>
            </a:lvl5pPr>
            <a:lvl6pPr marL="38100" marR="0" lvl="5" indent="0" algn="l">
              <a:lnSpc>
                <a:spcPct val="116428"/>
              </a:lnSpc>
              <a:spcBef>
                <a:spcPts val="0"/>
              </a:spcBef>
              <a:buNone/>
              <a:defRPr sz="1400" b="0" i="0">
                <a:solidFill>
                  <a:schemeClr val="dk1"/>
                </a:solidFill>
                <a:latin typeface="Times New Roman"/>
                <a:ea typeface="Times New Roman"/>
                <a:cs typeface="Times New Roman"/>
                <a:sym typeface="Times New Roman"/>
              </a:defRPr>
            </a:lvl6pPr>
            <a:lvl7pPr marL="38100" marR="0" lvl="6" indent="0" algn="l">
              <a:lnSpc>
                <a:spcPct val="116428"/>
              </a:lnSpc>
              <a:spcBef>
                <a:spcPts val="0"/>
              </a:spcBef>
              <a:buNone/>
              <a:defRPr sz="1400" b="0" i="0">
                <a:solidFill>
                  <a:schemeClr val="dk1"/>
                </a:solidFill>
                <a:latin typeface="Times New Roman"/>
                <a:ea typeface="Times New Roman"/>
                <a:cs typeface="Times New Roman"/>
                <a:sym typeface="Times New Roman"/>
              </a:defRPr>
            </a:lvl7pPr>
            <a:lvl8pPr marL="38100" marR="0" lvl="7" indent="0" algn="l">
              <a:lnSpc>
                <a:spcPct val="116428"/>
              </a:lnSpc>
              <a:spcBef>
                <a:spcPts val="0"/>
              </a:spcBef>
              <a:buNone/>
              <a:defRPr sz="1400" b="0" i="0">
                <a:solidFill>
                  <a:schemeClr val="dk1"/>
                </a:solidFill>
                <a:latin typeface="Times New Roman"/>
                <a:ea typeface="Times New Roman"/>
                <a:cs typeface="Times New Roman"/>
                <a:sym typeface="Times New Roman"/>
              </a:defRPr>
            </a:lvl8pPr>
            <a:lvl9pPr marL="38100" marR="0" lvl="8" indent="0" algn="l">
              <a:lnSpc>
                <a:spcPct val="116428"/>
              </a:lnSpc>
              <a:spcBef>
                <a:spcPts val="0"/>
              </a:spcBef>
              <a:buNone/>
              <a:defRPr sz="1400" b="0" i="0">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938529" y="222250"/>
            <a:ext cx="820674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hlink"/>
                </a:solidFill>
                <a:latin typeface="Calibri" panose="020F0502020204030204" pitchFamily="34" charset="0"/>
                <a:ea typeface="Calibri" panose="020F0502020204030204" pitchFamily="34" charset="0"/>
                <a:cs typeface="Calibri" panose="020F0502020204030204" pitchFamily="34" charset="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41"/>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1"/>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1"/>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a:lnSpc>
                <a:spcPct val="116428"/>
              </a:lnSpc>
              <a:spcBef>
                <a:spcPts val="0"/>
              </a:spcBef>
              <a:buNone/>
              <a:defRPr sz="1400" b="0"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a:lnSpc>
                <a:spcPct val="116428"/>
              </a:lnSpc>
              <a:spcBef>
                <a:spcPts val="0"/>
              </a:spcBef>
              <a:buNone/>
              <a:defRPr sz="1400" b="0" i="0">
                <a:solidFill>
                  <a:schemeClr val="dk1"/>
                </a:solidFill>
                <a:latin typeface="Times New Roman"/>
                <a:ea typeface="Times New Roman"/>
                <a:cs typeface="Times New Roman"/>
                <a:sym typeface="Times New Roman"/>
              </a:defRPr>
            </a:lvl2pPr>
            <a:lvl3pPr marL="38100" marR="0" lvl="2" indent="0" algn="l">
              <a:lnSpc>
                <a:spcPct val="116428"/>
              </a:lnSpc>
              <a:spcBef>
                <a:spcPts val="0"/>
              </a:spcBef>
              <a:buNone/>
              <a:defRPr sz="1400" b="0" i="0">
                <a:solidFill>
                  <a:schemeClr val="dk1"/>
                </a:solidFill>
                <a:latin typeface="Times New Roman"/>
                <a:ea typeface="Times New Roman"/>
                <a:cs typeface="Times New Roman"/>
                <a:sym typeface="Times New Roman"/>
              </a:defRPr>
            </a:lvl3pPr>
            <a:lvl4pPr marL="38100" marR="0" lvl="3" indent="0" algn="l">
              <a:lnSpc>
                <a:spcPct val="116428"/>
              </a:lnSpc>
              <a:spcBef>
                <a:spcPts val="0"/>
              </a:spcBef>
              <a:buNone/>
              <a:defRPr sz="1400" b="0" i="0">
                <a:solidFill>
                  <a:schemeClr val="dk1"/>
                </a:solidFill>
                <a:latin typeface="Times New Roman"/>
                <a:ea typeface="Times New Roman"/>
                <a:cs typeface="Times New Roman"/>
                <a:sym typeface="Times New Roman"/>
              </a:defRPr>
            </a:lvl4pPr>
            <a:lvl5pPr marL="38100" marR="0" lvl="4" indent="0" algn="l">
              <a:lnSpc>
                <a:spcPct val="116428"/>
              </a:lnSpc>
              <a:spcBef>
                <a:spcPts val="0"/>
              </a:spcBef>
              <a:buNone/>
              <a:defRPr sz="1400" b="0" i="0">
                <a:solidFill>
                  <a:schemeClr val="dk1"/>
                </a:solidFill>
                <a:latin typeface="Times New Roman"/>
                <a:ea typeface="Times New Roman"/>
                <a:cs typeface="Times New Roman"/>
                <a:sym typeface="Times New Roman"/>
              </a:defRPr>
            </a:lvl5pPr>
            <a:lvl6pPr marL="38100" marR="0" lvl="5" indent="0" algn="l">
              <a:lnSpc>
                <a:spcPct val="116428"/>
              </a:lnSpc>
              <a:spcBef>
                <a:spcPts val="0"/>
              </a:spcBef>
              <a:buNone/>
              <a:defRPr sz="1400" b="0" i="0">
                <a:solidFill>
                  <a:schemeClr val="dk1"/>
                </a:solidFill>
                <a:latin typeface="Times New Roman"/>
                <a:ea typeface="Times New Roman"/>
                <a:cs typeface="Times New Roman"/>
                <a:sym typeface="Times New Roman"/>
              </a:defRPr>
            </a:lvl6pPr>
            <a:lvl7pPr marL="38100" marR="0" lvl="6" indent="0" algn="l">
              <a:lnSpc>
                <a:spcPct val="116428"/>
              </a:lnSpc>
              <a:spcBef>
                <a:spcPts val="0"/>
              </a:spcBef>
              <a:buNone/>
              <a:defRPr sz="1400" b="0" i="0">
                <a:solidFill>
                  <a:schemeClr val="dk1"/>
                </a:solidFill>
                <a:latin typeface="Times New Roman"/>
                <a:ea typeface="Times New Roman"/>
                <a:cs typeface="Times New Roman"/>
                <a:sym typeface="Times New Roman"/>
              </a:defRPr>
            </a:lvl7pPr>
            <a:lvl8pPr marL="38100" marR="0" lvl="7" indent="0" algn="l">
              <a:lnSpc>
                <a:spcPct val="116428"/>
              </a:lnSpc>
              <a:spcBef>
                <a:spcPts val="0"/>
              </a:spcBef>
              <a:buNone/>
              <a:defRPr sz="1400" b="0" i="0">
                <a:solidFill>
                  <a:schemeClr val="dk1"/>
                </a:solidFill>
                <a:latin typeface="Times New Roman"/>
                <a:ea typeface="Times New Roman"/>
                <a:cs typeface="Times New Roman"/>
                <a:sym typeface="Times New Roman"/>
              </a:defRPr>
            </a:lvl8pPr>
            <a:lvl9pPr marL="38100" marR="0" lvl="8" indent="0" algn="l">
              <a:lnSpc>
                <a:spcPct val="116428"/>
              </a:lnSpc>
              <a:spcBef>
                <a:spcPts val="0"/>
              </a:spcBef>
              <a:buNone/>
              <a:defRPr sz="1400" b="0" i="0">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632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938529" y="222250"/>
            <a:ext cx="8206740"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chemeClr val="hlink"/>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36"/>
          <p:cNvSpPr txBox="1">
            <a:spLocks noGrp="1"/>
          </p:cNvSpPr>
          <p:nvPr>
            <p:ph type="body" idx="1"/>
          </p:nvPr>
        </p:nvSpPr>
        <p:spPr>
          <a:xfrm>
            <a:off x="671194" y="2519045"/>
            <a:ext cx="8740140" cy="250380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36"/>
          <p:cNvSpPr txBox="1">
            <a:spLocks noGrp="1"/>
          </p:cNvSpPr>
          <p:nvPr>
            <p:ph type="ftr" idx="11"/>
          </p:nvPr>
        </p:nvSpPr>
        <p:spPr>
          <a:xfrm>
            <a:off x="3428492" y="7027545"/>
            <a:ext cx="3226816" cy="37782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6"/>
          <p:cNvSpPr txBox="1">
            <a:spLocks noGrp="1"/>
          </p:cNvSpPr>
          <p:nvPr>
            <p:ph type="dt" idx="10"/>
          </p:nvPr>
        </p:nvSpPr>
        <p:spPr>
          <a:xfrm>
            <a:off x="504190" y="7027545"/>
            <a:ext cx="2319274" cy="3778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6"/>
          <p:cNvSpPr txBox="1">
            <a:spLocks noGrp="1"/>
          </p:cNvSpPr>
          <p:nvPr>
            <p:ph type="sldNum" idx="12"/>
          </p:nvPr>
        </p:nvSpPr>
        <p:spPr>
          <a:xfrm>
            <a:off x="9359900" y="6874819"/>
            <a:ext cx="266700" cy="249940"/>
          </a:xfrm>
          <a:prstGeom prst="rect">
            <a:avLst/>
          </a:prstGeom>
          <a:noFill/>
          <a:ln>
            <a:noFill/>
          </a:ln>
        </p:spPr>
        <p:txBody>
          <a:bodyPr spcFirstLastPara="1" wrap="square" lIns="0" tIns="0" rIns="0" bIns="0" anchor="t" anchorCtr="0">
            <a:spAutoFit/>
          </a:bodyPr>
          <a:lstStyle>
            <a:lvl1pPr marL="38100" marR="0" lvl="0" indent="0" algn="l" rtl="0">
              <a:lnSpc>
                <a:spcPct val="116428"/>
              </a:lnSpc>
              <a:spcBef>
                <a:spcPts val="0"/>
              </a:spcBef>
              <a:buNone/>
              <a:defRPr sz="1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defRPr>
            </a:lvl1pPr>
            <a:lvl2pPr marL="38100" marR="0" lvl="1"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2pPr>
            <a:lvl3pPr marL="38100" marR="0" lvl="2"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3pPr>
            <a:lvl4pPr marL="38100" marR="0" lvl="3"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4pPr>
            <a:lvl5pPr marL="38100" marR="0" lvl="4"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5pPr>
            <a:lvl6pPr marL="38100" marR="0" lvl="5"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6pPr>
            <a:lvl7pPr marL="38100" marR="0" lvl="6"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7pPr>
            <a:lvl8pPr marL="38100" marR="0" lvl="7"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8pPr>
            <a:lvl9pPr marL="38100" marR="0" lvl="8" indent="0" algn="l" rtl="0">
              <a:lnSpc>
                <a:spcPct val="116428"/>
              </a:lnSpc>
              <a:spcBef>
                <a:spcPts val="0"/>
              </a:spcBef>
              <a:buNone/>
              <a:defRPr sz="1400" b="0" i="0" u="none" strike="noStrike" cap="none">
                <a:solidFill>
                  <a:schemeClr val="dk1"/>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www.clustal.org/clustal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tcoffee.crg.cat/" TargetMode="External"/><Relationship Id="rId4" Type="http://schemas.openxmlformats.org/officeDocument/2006/relationships/hyperlink" Target="http://www.ebi.ac.uk/Tools/msa/muscl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clustal.org/omeg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p:nvPr/>
        </p:nvSpPr>
        <p:spPr>
          <a:xfrm>
            <a:off x="763905" y="1905000"/>
            <a:ext cx="8575675" cy="4031168"/>
          </a:xfrm>
          <a:prstGeom prst="rect">
            <a:avLst/>
          </a:prstGeom>
          <a:noFill/>
          <a:ln>
            <a:noFill/>
          </a:ln>
        </p:spPr>
        <p:txBody>
          <a:bodyPr spcFirstLastPara="1" wrap="square" lIns="0" tIns="12700" rIns="0" bIns="0" anchor="t" anchorCtr="0">
            <a:spAutoFit/>
          </a:bodyPr>
          <a:lstStyle/>
          <a:p>
            <a:pPr marL="10160" marR="0" lvl="0" indent="0" algn="ctr" rtl="0">
              <a:lnSpc>
                <a:spcPct val="115937"/>
              </a:lnSpc>
              <a:spcBef>
                <a:spcPts val="0"/>
              </a:spcBef>
              <a:spcAft>
                <a:spcPts val="0"/>
              </a:spcAft>
              <a:buNone/>
            </a:pPr>
            <a:r>
              <a:rPr lang="en-US" sz="3200" b="0" i="0" u="none" strike="noStrike" cap="none" dirty="0">
                <a:solidFill>
                  <a:schemeClr val="dk1"/>
                </a:solidFill>
                <a:latin typeface="Calibri" panose="020F0502020204030204" pitchFamily="34" charset="0"/>
                <a:cs typeface="Calibri" panose="020F0502020204030204" pitchFamily="34" charset="0"/>
                <a:sym typeface="Arial"/>
              </a:rPr>
              <a:t>Gene Sequence Analysis</a:t>
            </a:r>
            <a:endParaRPr sz="32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40"/>
              </a:spcBef>
              <a:spcAft>
                <a:spcPts val="0"/>
              </a:spcAft>
              <a:buNone/>
            </a:pPr>
            <a:endParaRPr sz="32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ctr" rtl="0">
              <a:lnSpc>
                <a:spcPct val="100000"/>
              </a:lnSpc>
              <a:spcBef>
                <a:spcPts val="40"/>
              </a:spcBef>
              <a:spcAft>
                <a:spcPts val="0"/>
              </a:spcAft>
              <a:buNone/>
            </a:pPr>
            <a:r>
              <a:rPr lang="en-US" sz="3200" b="0" i="0" u="none" strike="noStrike" cap="none" dirty="0">
                <a:solidFill>
                  <a:schemeClr val="dk1"/>
                </a:solidFill>
                <a:latin typeface="Calibri" panose="020F0502020204030204" pitchFamily="34" charset="0"/>
                <a:cs typeface="Calibri" panose="020F0502020204030204" pitchFamily="34" charset="0"/>
                <a:sym typeface="Arial"/>
              </a:rPr>
              <a:t>Lecture 3:  </a:t>
            </a:r>
            <a:r>
              <a:rPr lang="en-US" sz="4800" b="1" i="0" u="none" strike="noStrike" cap="none" dirty="0">
                <a:solidFill>
                  <a:schemeClr val="dk1"/>
                </a:solidFill>
                <a:latin typeface="Calibri" panose="020F0502020204030204" pitchFamily="34" charset="0"/>
                <a:cs typeface="Calibri" panose="020F0502020204030204" pitchFamily="34" charset="0"/>
                <a:sym typeface="Arial"/>
              </a:rPr>
              <a:t>Multiple Alignment</a:t>
            </a:r>
            <a:endParaRPr sz="32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25"/>
              </a:spcBef>
              <a:spcAft>
                <a:spcPts val="0"/>
              </a:spcAft>
              <a:buNone/>
            </a:pPr>
            <a:endParaRPr lang="en-US" sz="28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25"/>
              </a:spcBef>
              <a:spcAft>
                <a:spcPts val="0"/>
              </a:spcAft>
              <a:buNone/>
            </a:pPr>
            <a:endParaRPr lang="en-US" sz="2800" dirty="0">
              <a:solidFill>
                <a:schemeClr val="dk1"/>
              </a:solidFill>
              <a:latin typeface="Calibri" panose="020F0502020204030204" pitchFamily="34" charset="0"/>
              <a:cs typeface="Calibri" panose="020F0502020204030204" pitchFamily="34" charset="0"/>
            </a:endParaRPr>
          </a:p>
          <a:p>
            <a:pPr marL="0" marR="0" lvl="0" indent="0" algn="l" rtl="0">
              <a:lnSpc>
                <a:spcPct val="100000"/>
              </a:lnSpc>
              <a:spcBef>
                <a:spcPts val="25"/>
              </a:spcBef>
              <a:spcAft>
                <a:spcPts val="0"/>
              </a:spcAft>
              <a:buNone/>
            </a:pPr>
            <a:endParaRPr sz="2800" b="0" i="0" u="none" strike="noStrike" cap="none" dirty="0">
              <a:solidFill>
                <a:schemeClr val="dk1"/>
              </a:solidFill>
              <a:latin typeface="Calibri" panose="020F0502020204030204" pitchFamily="34" charset="0"/>
              <a:cs typeface="Calibri" panose="020F0502020204030204" pitchFamily="34" charset="0"/>
              <a:sym typeface="Arial"/>
            </a:endParaRPr>
          </a:p>
          <a:p>
            <a:pPr marL="10795" marR="0" lvl="0" indent="0" algn="ctr" rtl="0">
              <a:lnSpc>
                <a:spcPct val="100000"/>
              </a:lnSpc>
              <a:spcBef>
                <a:spcPts val="0"/>
              </a:spcBef>
              <a:spcAft>
                <a:spcPts val="0"/>
              </a:spcAft>
              <a:buNone/>
            </a:pPr>
            <a:r>
              <a:rPr lang="en-US" sz="2000" b="0" i="0" u="none" strike="noStrike" cap="none" dirty="0">
                <a:solidFill>
                  <a:schemeClr val="dk1"/>
                </a:solidFill>
                <a:latin typeface="Calibri" panose="020F0502020204030204" pitchFamily="34" charset="0"/>
                <a:cs typeface="Calibri" panose="020F0502020204030204" pitchFamily="34" charset="0"/>
                <a:sym typeface="Arial"/>
              </a:rPr>
              <a:t>02/06/2024</a:t>
            </a:r>
          </a:p>
          <a:p>
            <a:pPr marL="10795" marR="0" lvl="0" indent="0" algn="ctr" rtl="0">
              <a:lnSpc>
                <a:spcPct val="100000"/>
              </a:lnSpc>
              <a:spcBef>
                <a:spcPts val="0"/>
              </a:spcBef>
              <a:spcAft>
                <a:spcPts val="0"/>
              </a:spcAft>
              <a:buNone/>
            </a:pPr>
            <a:r>
              <a:rPr lang="en-US" sz="2000" b="0" i="0" u="none" strike="noStrike" cap="none" dirty="0">
                <a:solidFill>
                  <a:schemeClr val="dk1"/>
                </a:solidFill>
                <a:latin typeface="Calibri" panose="020F0502020204030204" pitchFamily="34" charset="0"/>
                <a:cs typeface="Calibri" panose="020F0502020204030204" pitchFamily="34" charset="0"/>
                <a:sym typeface="Arial"/>
              </a:rPr>
              <a:t>Phuc </a:t>
            </a:r>
            <a:r>
              <a:rPr lang="en-US" sz="2000" b="0" i="0" u="none" strike="noStrike" cap="none" dirty="0" err="1">
                <a:solidFill>
                  <a:schemeClr val="dk1"/>
                </a:solidFill>
                <a:latin typeface="Calibri" panose="020F0502020204030204" pitchFamily="34" charset="0"/>
                <a:cs typeface="Calibri" panose="020F0502020204030204" pitchFamily="34" charset="0"/>
                <a:sym typeface="Arial"/>
              </a:rPr>
              <a:t>Loi</a:t>
            </a:r>
            <a:r>
              <a:rPr lang="en-US" sz="2000" b="0" i="0" u="none" strike="noStrike" cap="none" dirty="0">
                <a:solidFill>
                  <a:schemeClr val="dk1"/>
                </a:solidFill>
                <a:latin typeface="Calibri" panose="020F0502020204030204" pitchFamily="34" charset="0"/>
                <a:cs typeface="Calibri" panose="020F0502020204030204" pitchFamily="34" charset="0"/>
                <a:sym typeface="Arial"/>
              </a:rPr>
              <a:t> Luu, PhD</a:t>
            </a: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a:p>
            <a:pPr marL="10795" marR="0" lvl="0" indent="0" algn="ctr" rtl="0">
              <a:lnSpc>
                <a:spcPct val="100000"/>
              </a:lnSpc>
              <a:spcBef>
                <a:spcPts val="0"/>
              </a:spcBef>
              <a:spcAft>
                <a:spcPts val="0"/>
              </a:spcAft>
              <a:buNone/>
            </a:pPr>
            <a:r>
              <a:rPr lang="en-US" sz="2000" b="0" i="0" u="none" strike="noStrike" cap="none" dirty="0" err="1">
                <a:solidFill>
                  <a:schemeClr val="dk1"/>
                </a:solidFill>
                <a:latin typeface="Calibri" panose="020F0502020204030204" pitchFamily="34" charset="0"/>
                <a:cs typeface="Calibri" panose="020F0502020204030204" pitchFamily="34" charset="0"/>
                <a:sym typeface="Arial"/>
              </a:rPr>
              <a:t>Apdated</a:t>
            </a:r>
            <a:r>
              <a:rPr lang="en-US" sz="2000" b="0" i="0" u="none" strike="noStrike" cap="none" dirty="0">
                <a:solidFill>
                  <a:schemeClr val="dk1"/>
                </a:solidFill>
                <a:latin typeface="Calibri" panose="020F0502020204030204" pitchFamily="34" charset="0"/>
                <a:cs typeface="Calibri" panose="020F0502020204030204" pitchFamily="34" charset="0"/>
                <a:sym typeface="Arial"/>
              </a:rPr>
              <a:t> from Dr. Morgan </a:t>
            </a:r>
            <a:r>
              <a:rPr lang="en-US" sz="2000" b="0" i="0" u="none" strike="noStrike" cap="none" dirty="0" err="1">
                <a:solidFill>
                  <a:schemeClr val="dk1"/>
                </a:solidFill>
                <a:latin typeface="Calibri" panose="020F0502020204030204" pitchFamily="34" charset="0"/>
                <a:cs typeface="Calibri" panose="020F0502020204030204" pitchFamily="34" charset="0"/>
                <a:sym typeface="Arial"/>
              </a:rPr>
              <a:t>Langille</a:t>
            </a: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10</a:t>
            </a:fld>
            <a:endParaRPr/>
          </a:p>
        </p:txBody>
      </p:sp>
      <p:sp>
        <p:nvSpPr>
          <p:cNvPr id="149" name="Google Shape;149;p10"/>
          <p:cNvSpPr txBox="1"/>
          <p:nvPr/>
        </p:nvSpPr>
        <p:spPr>
          <a:xfrm>
            <a:off x="599440" y="68580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50" name="Google Shape;150;p10"/>
          <p:cNvSpPr txBox="1"/>
          <p:nvPr/>
        </p:nvSpPr>
        <p:spPr>
          <a:xfrm>
            <a:off x="923289" y="547370"/>
            <a:ext cx="8647430" cy="1158887"/>
          </a:xfrm>
          <a:prstGeom prst="rect">
            <a:avLst/>
          </a:prstGeom>
          <a:noFill/>
          <a:ln>
            <a:noFill/>
          </a:ln>
        </p:spPr>
        <p:txBody>
          <a:bodyPr spcFirstLastPara="1" wrap="square" lIns="0" tIns="55225" rIns="0" bIns="0" anchor="t" anchorCtr="0">
            <a:spAutoFit/>
          </a:bodyPr>
          <a:lstStyle/>
          <a:p>
            <a:pPr marL="12700" marR="5080" lvl="0" indent="0" algn="l" rtl="0">
              <a:lnSpc>
                <a:spcPct val="111875"/>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look for sites of interest/conservation within a  gene (motifs, binding sites, etc.)</a:t>
            </a:r>
            <a:endParaRPr sz="3200" dirty="0">
              <a:solidFill>
                <a:schemeClr val="dk1"/>
              </a:solidFill>
              <a:latin typeface="Calibri" panose="020F0502020204030204" pitchFamily="34" charset="0"/>
              <a:cs typeface="Calibri" panose="020F0502020204030204" pitchFamily="34" charset="0"/>
              <a:sym typeface="Arial"/>
            </a:endParaRPr>
          </a:p>
        </p:txBody>
      </p:sp>
      <p:pic>
        <p:nvPicPr>
          <p:cNvPr id="151" name="Google Shape;151;p10"/>
          <p:cNvPicPr preferRelativeResize="0"/>
          <p:nvPr/>
        </p:nvPicPr>
        <p:blipFill rotWithShape="1">
          <a:blip r:embed="rId3">
            <a:alphaModFix/>
          </a:blip>
          <a:srcRect/>
          <a:stretch/>
        </p:blipFill>
        <p:spPr>
          <a:xfrm>
            <a:off x="462280" y="1988820"/>
            <a:ext cx="4575175" cy="4682490"/>
          </a:xfrm>
          <a:prstGeom prst="rect">
            <a:avLst/>
          </a:prstGeom>
          <a:noFill/>
          <a:ln>
            <a:noFill/>
          </a:ln>
        </p:spPr>
      </p:pic>
      <p:sp>
        <p:nvSpPr>
          <p:cNvPr id="152" name="Google Shape;152;p10"/>
          <p:cNvSpPr txBox="1"/>
          <p:nvPr/>
        </p:nvSpPr>
        <p:spPr>
          <a:xfrm>
            <a:off x="5410835" y="2419350"/>
            <a:ext cx="4159885" cy="313817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rPr>
              <a:t> Alignment including the complete version of the afe-box (30 nucleotides); </a:t>
            </a:r>
            <a:r>
              <a:rPr lang="en-US" sz="1800" b="1">
                <a:solidFill>
                  <a:schemeClr val="dk1"/>
                </a:solidFill>
                <a:latin typeface="Calibri"/>
                <a:ea typeface="Calibri"/>
                <a:cs typeface="Calibri"/>
                <a:sym typeface="Calibri"/>
              </a:rPr>
              <a:t>(b)</a:t>
            </a:r>
            <a:r>
              <a:rPr lang="en-US" sz="1800">
                <a:solidFill>
                  <a:schemeClr val="dk1"/>
                </a:solidFill>
                <a:latin typeface="Calibri"/>
                <a:ea typeface="Calibri"/>
                <a:cs typeface="Calibri"/>
                <a:sym typeface="Calibri"/>
              </a:rPr>
              <a:t> Alignment including the central palindromic module of the afe-box (18 nucleotides). PBS_24_OL and PBS_46 align with better scoring to the right half of the complete afe-box. Numbers correspond to PBSs listed in Supplementary Table 1; </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1">
                <a:solidFill>
                  <a:schemeClr val="dk1"/>
                </a:solidFill>
                <a:latin typeface="Calibri"/>
                <a:ea typeface="Calibri"/>
                <a:cs typeface="Calibri"/>
                <a:sym typeface="Calibri"/>
              </a:rPr>
              <a:t>(c)</a:t>
            </a:r>
            <a:r>
              <a:rPr lang="en-US" sz="1800">
                <a:solidFill>
                  <a:schemeClr val="dk1"/>
                </a:solidFill>
                <a:latin typeface="Calibri"/>
                <a:ea typeface="Calibri"/>
                <a:cs typeface="Calibri"/>
                <a:sym typeface="Calibri"/>
              </a:rPr>
              <a:t> Sequence logo file created from the sequence alignment shown in b.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11</a:t>
            </a:fld>
            <a:endParaRPr/>
          </a:p>
        </p:txBody>
      </p:sp>
      <p:sp>
        <p:nvSpPr>
          <p:cNvPr id="158" name="Google Shape;158;p11"/>
          <p:cNvSpPr txBox="1"/>
          <p:nvPr/>
        </p:nvSpPr>
        <p:spPr>
          <a:xfrm>
            <a:off x="599440" y="68580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59" name="Google Shape;159;p11"/>
          <p:cNvSpPr txBox="1"/>
          <p:nvPr/>
        </p:nvSpPr>
        <p:spPr>
          <a:xfrm>
            <a:off x="923289" y="547370"/>
            <a:ext cx="8647430" cy="1158887"/>
          </a:xfrm>
          <a:prstGeom prst="rect">
            <a:avLst/>
          </a:prstGeom>
          <a:noFill/>
          <a:ln>
            <a:noFill/>
          </a:ln>
        </p:spPr>
        <p:txBody>
          <a:bodyPr spcFirstLastPara="1" wrap="square" lIns="0" tIns="55225" rIns="0" bIns="0" anchor="t" anchorCtr="0">
            <a:spAutoFit/>
          </a:bodyPr>
          <a:lstStyle/>
          <a:p>
            <a:pPr marL="12700" marR="5080" lvl="0" indent="0" algn="l" rtl="0">
              <a:lnSpc>
                <a:spcPct val="111875"/>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look for sites of interest/conservation within a  gene (motifs, binding sites, etc.)</a:t>
            </a:r>
            <a:endParaRPr sz="3200" dirty="0">
              <a:solidFill>
                <a:schemeClr val="dk1"/>
              </a:solidFill>
              <a:latin typeface="Calibri" panose="020F0502020204030204" pitchFamily="34" charset="0"/>
              <a:cs typeface="Calibri" panose="020F0502020204030204" pitchFamily="34" charset="0"/>
              <a:sym typeface="Arial"/>
            </a:endParaRPr>
          </a:p>
        </p:txBody>
      </p:sp>
      <p:pic>
        <p:nvPicPr>
          <p:cNvPr id="160" name="Google Shape;160;p11"/>
          <p:cNvPicPr preferRelativeResize="0"/>
          <p:nvPr/>
        </p:nvPicPr>
        <p:blipFill rotWithShape="1">
          <a:blip r:embed="rId3">
            <a:alphaModFix/>
          </a:blip>
          <a:srcRect/>
          <a:stretch/>
        </p:blipFill>
        <p:spPr>
          <a:xfrm>
            <a:off x="2062480" y="1690370"/>
            <a:ext cx="5959475" cy="5075555"/>
          </a:xfrm>
          <a:prstGeom prst="rect">
            <a:avLst/>
          </a:prstGeom>
          <a:noFill/>
          <a:ln>
            <a:noFill/>
          </a:ln>
        </p:spPr>
      </p:pic>
      <p:sp>
        <p:nvSpPr>
          <p:cNvPr id="161" name="Google Shape;161;p11"/>
          <p:cNvSpPr txBox="1"/>
          <p:nvPr/>
        </p:nvSpPr>
        <p:spPr>
          <a:xfrm>
            <a:off x="233680" y="7097395"/>
            <a:ext cx="589661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https://meme-suite.org/meme/index.html</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12</a:t>
            </a:fld>
            <a:endParaRPr/>
          </a:p>
        </p:txBody>
      </p:sp>
      <p:sp>
        <p:nvSpPr>
          <p:cNvPr id="167" name="Google Shape;167;p12"/>
          <p:cNvSpPr txBox="1"/>
          <p:nvPr/>
        </p:nvSpPr>
        <p:spPr>
          <a:xfrm>
            <a:off x="599440" y="68580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68" name="Google Shape;168;p12"/>
          <p:cNvSpPr txBox="1"/>
          <p:nvPr/>
        </p:nvSpPr>
        <p:spPr>
          <a:xfrm>
            <a:off x="923289" y="547370"/>
            <a:ext cx="8647430" cy="1158887"/>
          </a:xfrm>
          <a:prstGeom prst="rect">
            <a:avLst/>
          </a:prstGeom>
          <a:noFill/>
          <a:ln>
            <a:noFill/>
          </a:ln>
        </p:spPr>
        <p:txBody>
          <a:bodyPr spcFirstLastPara="1" wrap="square" lIns="0" tIns="55225" rIns="0" bIns="0" anchor="t" anchorCtr="0">
            <a:spAutoFit/>
          </a:bodyPr>
          <a:lstStyle/>
          <a:p>
            <a:pPr marL="12700" marR="5080" lvl="0" indent="0" algn="l" rtl="0">
              <a:lnSpc>
                <a:spcPct val="111875"/>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look for sites of interest/conservation within a  gene (motifs, binding sites, etc.)</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69" name="Google Shape;169;p12"/>
          <p:cNvSpPr txBox="1"/>
          <p:nvPr/>
        </p:nvSpPr>
        <p:spPr>
          <a:xfrm>
            <a:off x="233680" y="7097395"/>
            <a:ext cx="592645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https://meme-suite.org/meme/index.html</a:t>
            </a:r>
            <a:endParaRPr sz="1800">
              <a:solidFill>
                <a:schemeClr val="dk1"/>
              </a:solidFill>
              <a:latin typeface="Calibri"/>
              <a:ea typeface="Calibri"/>
              <a:cs typeface="Calibri"/>
              <a:sym typeface="Calibri"/>
            </a:endParaRPr>
          </a:p>
        </p:txBody>
      </p:sp>
      <p:pic>
        <p:nvPicPr>
          <p:cNvPr id="170" name="Google Shape;170;p12"/>
          <p:cNvPicPr preferRelativeResize="0"/>
          <p:nvPr/>
        </p:nvPicPr>
        <p:blipFill rotWithShape="1">
          <a:blip r:embed="rId3">
            <a:alphaModFix/>
          </a:blip>
          <a:srcRect l="1605" t="2671" r="-45" b="75531"/>
          <a:stretch/>
        </p:blipFill>
        <p:spPr>
          <a:xfrm>
            <a:off x="1158238" y="1789028"/>
            <a:ext cx="8412481" cy="1554479"/>
          </a:xfrm>
          <a:prstGeom prst="rect">
            <a:avLst/>
          </a:prstGeom>
          <a:noFill/>
          <a:ln>
            <a:noFill/>
          </a:ln>
        </p:spPr>
      </p:pic>
      <p:sp>
        <p:nvSpPr>
          <p:cNvPr id="171" name="Google Shape;171;p12"/>
          <p:cNvSpPr/>
          <p:nvPr/>
        </p:nvSpPr>
        <p:spPr>
          <a:xfrm>
            <a:off x="7614920" y="4533164"/>
            <a:ext cx="1143000" cy="228600"/>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2"/>
          <p:cNvSpPr/>
          <p:nvPr/>
        </p:nvSpPr>
        <p:spPr>
          <a:xfrm>
            <a:off x="7614920" y="4850029"/>
            <a:ext cx="1143000" cy="228600"/>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2"/>
          <p:cNvSpPr/>
          <p:nvPr/>
        </p:nvSpPr>
        <p:spPr>
          <a:xfrm>
            <a:off x="7614920" y="5188484"/>
            <a:ext cx="1143000" cy="228600"/>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2"/>
          <p:cNvSpPr txBox="1"/>
          <p:nvPr/>
        </p:nvSpPr>
        <p:spPr>
          <a:xfrm>
            <a:off x="4591685" y="4486174"/>
            <a:ext cx="220281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Multiple Sequence Aligment</a:t>
            </a:r>
            <a:endParaRPr sz="1200">
              <a:solidFill>
                <a:schemeClr val="dk1"/>
              </a:solidFill>
              <a:latin typeface="Calibri"/>
              <a:ea typeface="Calibri"/>
              <a:cs typeface="Calibri"/>
              <a:sym typeface="Calibri"/>
            </a:endParaRPr>
          </a:p>
        </p:txBody>
      </p:sp>
      <p:pic>
        <p:nvPicPr>
          <p:cNvPr id="175" name="Google Shape;175;p12"/>
          <p:cNvPicPr preferRelativeResize="0"/>
          <p:nvPr/>
        </p:nvPicPr>
        <p:blipFill rotWithShape="1">
          <a:blip r:embed="rId4">
            <a:alphaModFix/>
          </a:blip>
          <a:srcRect/>
          <a:stretch/>
        </p:blipFill>
        <p:spPr>
          <a:xfrm>
            <a:off x="1021080" y="3234289"/>
            <a:ext cx="2455311" cy="3277235"/>
          </a:xfrm>
          <a:prstGeom prst="rect">
            <a:avLst/>
          </a:prstGeom>
          <a:noFill/>
          <a:ln>
            <a:noFill/>
          </a:ln>
        </p:spPr>
      </p:pic>
      <p:sp>
        <p:nvSpPr>
          <p:cNvPr id="176" name="Google Shape;176;p12"/>
          <p:cNvSpPr/>
          <p:nvPr/>
        </p:nvSpPr>
        <p:spPr>
          <a:xfrm>
            <a:off x="4622165" y="4804944"/>
            <a:ext cx="2172335" cy="457200"/>
          </a:xfrm>
          <a:prstGeom prst="lef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12"/>
          <p:cNvSpPr txBox="1"/>
          <p:nvPr/>
        </p:nvSpPr>
        <p:spPr>
          <a:xfrm>
            <a:off x="7389495" y="4022624"/>
            <a:ext cx="167322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Sequence Fasta file</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3"/>
          <p:cNvPicPr preferRelativeResize="0"/>
          <p:nvPr/>
        </p:nvPicPr>
        <p:blipFill rotWithShape="1">
          <a:blip r:embed="rId3">
            <a:alphaModFix/>
          </a:blip>
          <a:srcRect/>
          <a:stretch/>
        </p:blipFill>
        <p:spPr>
          <a:xfrm>
            <a:off x="546100" y="1035050"/>
            <a:ext cx="6142355" cy="2905125"/>
          </a:xfrm>
          <a:prstGeom prst="rect">
            <a:avLst/>
          </a:prstGeom>
          <a:noFill/>
          <a:ln>
            <a:noFill/>
          </a:ln>
        </p:spPr>
      </p:pic>
      <p:sp>
        <p:nvSpPr>
          <p:cNvPr id="183" name="Google Shape;183;p13"/>
          <p:cNvSpPr txBox="1"/>
          <p:nvPr/>
        </p:nvSpPr>
        <p:spPr>
          <a:xfrm>
            <a:off x="2663885" y="266065"/>
            <a:ext cx="5652135" cy="521970"/>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800" b="1" dirty="0">
                <a:solidFill>
                  <a:schemeClr val="dk1"/>
                </a:solidFill>
                <a:latin typeface="Calibri" panose="020F0502020204030204" pitchFamily="34" charset="0"/>
                <a:cs typeface="Calibri" panose="020F0502020204030204" pitchFamily="34" charset="0"/>
              </a:rPr>
              <a:t>Reconstruct </a:t>
            </a:r>
            <a:r>
              <a:rPr lang="en-US" sz="2800" b="1" dirty="0">
                <a:solidFill>
                  <a:schemeClr val="dk1"/>
                </a:solidFill>
                <a:latin typeface="Calibri" panose="020F0502020204030204" pitchFamily="34" charset="0"/>
                <a:cs typeface="Calibri" panose="020F0502020204030204" pitchFamily="34" charset="0"/>
                <a:sym typeface="Arial"/>
              </a:rPr>
              <a:t>phylogenetic trees</a:t>
            </a:r>
            <a:endParaRPr sz="2800" b="1" dirty="0">
              <a:solidFill>
                <a:schemeClr val="dk1"/>
              </a:solidFill>
              <a:latin typeface="Calibri" panose="020F0502020204030204" pitchFamily="34" charset="0"/>
              <a:cs typeface="Calibri" panose="020F0502020204030204" pitchFamily="34" charset="0"/>
              <a:sym typeface="Arial"/>
            </a:endParaRPr>
          </a:p>
        </p:txBody>
      </p:sp>
      <p:sp>
        <p:nvSpPr>
          <p:cNvPr id="184" name="Google Shape;184;p13"/>
          <p:cNvSpPr txBox="1"/>
          <p:nvPr/>
        </p:nvSpPr>
        <p:spPr>
          <a:xfrm>
            <a:off x="393700" y="6978650"/>
            <a:ext cx="368871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10.1007/s40142-020-00197-5</a:t>
            </a:r>
            <a:endParaRPr sz="1800">
              <a:solidFill>
                <a:schemeClr val="dk1"/>
              </a:solidFill>
              <a:latin typeface="Calibri"/>
              <a:ea typeface="Calibri"/>
              <a:cs typeface="Calibri"/>
              <a:sym typeface="Calibri"/>
            </a:endParaRPr>
          </a:p>
        </p:txBody>
      </p:sp>
      <p:pic>
        <p:nvPicPr>
          <p:cNvPr id="185" name="Google Shape;185;p13"/>
          <p:cNvPicPr preferRelativeResize="0"/>
          <p:nvPr/>
        </p:nvPicPr>
        <p:blipFill rotWithShape="1">
          <a:blip r:embed="rId4">
            <a:alphaModFix/>
          </a:blip>
          <a:srcRect/>
          <a:stretch/>
        </p:blipFill>
        <p:spPr>
          <a:xfrm>
            <a:off x="3898900" y="4187190"/>
            <a:ext cx="5743575" cy="27165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14"/>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14</a:t>
            </a:fld>
            <a:endParaRPr/>
          </a:p>
        </p:txBody>
      </p:sp>
      <p:sp>
        <p:nvSpPr>
          <p:cNvPr id="191" name="Google Shape;191;p14"/>
          <p:cNvSpPr txBox="1">
            <a:spLocks noGrp="1"/>
          </p:cNvSpPr>
          <p:nvPr>
            <p:ph type="title"/>
          </p:nvPr>
        </p:nvSpPr>
        <p:spPr>
          <a:xfrm>
            <a:off x="3760470" y="618490"/>
            <a:ext cx="27578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Characters</a:t>
            </a:r>
            <a:endParaRPr sz="4400" dirty="0">
              <a:ea typeface="Arial"/>
              <a:sym typeface="Arial"/>
            </a:endParaRPr>
          </a:p>
        </p:txBody>
      </p:sp>
      <p:sp>
        <p:nvSpPr>
          <p:cNvPr id="192" name="Google Shape;192;p14"/>
          <p:cNvSpPr txBox="1"/>
          <p:nvPr/>
        </p:nvSpPr>
        <p:spPr>
          <a:xfrm>
            <a:off x="941069" y="2453615"/>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93" name="Google Shape;193;p14"/>
          <p:cNvSpPr txBox="1"/>
          <p:nvPr/>
        </p:nvSpPr>
        <p:spPr>
          <a:xfrm>
            <a:off x="1264919" y="2336774"/>
            <a:ext cx="7759065" cy="1000760"/>
          </a:xfrm>
          <a:prstGeom prst="rect">
            <a:avLst/>
          </a:prstGeom>
          <a:noFill/>
          <a:ln>
            <a:noFill/>
          </a:ln>
        </p:spPr>
        <p:txBody>
          <a:bodyPr spcFirstLastPara="1" wrap="square" lIns="0" tIns="12700" rIns="0" bIns="0" anchor="t" anchorCtr="0">
            <a:spAutoFit/>
          </a:bodyPr>
          <a:lstStyle/>
          <a:p>
            <a:pPr marL="349885" marR="5080" lvl="0" indent="-337819" algn="just"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Heritable changes in features (morphology,  DNA sequence </a:t>
            </a:r>
            <a:r>
              <a:rPr lang="en-US" sz="3200" dirty="0" err="1">
                <a:solidFill>
                  <a:schemeClr val="dk1"/>
                </a:solidFill>
                <a:latin typeface="Calibri" panose="020F0502020204030204" pitchFamily="34" charset="0"/>
                <a:cs typeface="Calibri" panose="020F0502020204030204" pitchFamily="34" charset="0"/>
                <a:sym typeface="Arial"/>
              </a:rPr>
              <a:t>etc</a:t>
            </a:r>
            <a:r>
              <a:rPr lang="en-US" sz="3200" dirty="0">
                <a:solidFill>
                  <a:schemeClr val="dk1"/>
                </a:solidFill>
                <a:latin typeface="Calibri" panose="020F0502020204030204" pitchFamily="34" charset="0"/>
                <a:cs typeface="Calibri" panose="020F0502020204030204" pitchFamily="34" charset="0"/>
                <a:sym typeface="Arial"/>
              </a:rPr>
              <a:t>…)</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94" name="Google Shape;194;p14"/>
          <p:cNvSpPr txBox="1"/>
          <p:nvPr/>
        </p:nvSpPr>
        <p:spPr>
          <a:xfrm>
            <a:off x="941069" y="4093185"/>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95" name="Google Shape;195;p14"/>
          <p:cNvSpPr txBox="1"/>
          <p:nvPr/>
        </p:nvSpPr>
        <p:spPr>
          <a:xfrm>
            <a:off x="1264919" y="3976344"/>
            <a:ext cx="7608570" cy="100076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The more similar characters you have, the  more related you are</a:t>
            </a:r>
            <a:endParaRPr sz="32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Google Shape;200;p15"/>
          <p:cNvSpPr txBox="1">
            <a:spLocks noGrp="1"/>
          </p:cNvSpPr>
          <p:nvPr>
            <p:ph type="title"/>
          </p:nvPr>
        </p:nvSpPr>
        <p:spPr>
          <a:xfrm>
            <a:off x="2052320" y="365759"/>
            <a:ext cx="616458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Evolution and characters</a:t>
            </a:r>
            <a:endParaRPr sz="4400" dirty="0">
              <a:ea typeface="Arial"/>
              <a:sym typeface="Arial"/>
            </a:endParaRPr>
          </a:p>
        </p:txBody>
      </p:sp>
      <p:grpSp>
        <p:nvGrpSpPr>
          <p:cNvPr id="201" name="Google Shape;201;p15"/>
          <p:cNvGrpSpPr/>
          <p:nvPr/>
        </p:nvGrpSpPr>
        <p:grpSpPr>
          <a:xfrm>
            <a:off x="8653780" y="2435860"/>
            <a:ext cx="114300" cy="3359150"/>
            <a:chOff x="8653780" y="2435860"/>
            <a:chExt cx="114300" cy="3359150"/>
          </a:xfrm>
        </p:grpSpPr>
        <p:sp>
          <p:nvSpPr>
            <p:cNvPr id="202" name="Google Shape;202;p15"/>
            <p:cNvSpPr/>
            <p:nvPr/>
          </p:nvSpPr>
          <p:spPr>
            <a:xfrm>
              <a:off x="8710930" y="2527300"/>
              <a:ext cx="0" cy="3267710"/>
            </a:xfrm>
            <a:custGeom>
              <a:avLst/>
              <a:gdLst/>
              <a:ahLst/>
              <a:cxnLst/>
              <a:rect l="l" t="t" r="r" b="b"/>
              <a:pathLst>
                <a:path w="120000" h="3267710" extrusionOk="0">
                  <a:moveTo>
                    <a:pt x="0" y="3267710"/>
                  </a:moveTo>
                  <a:lnTo>
                    <a:pt x="0" y="0"/>
                  </a:lnTo>
                </a:path>
              </a:pathLst>
            </a:custGeom>
            <a:noFill/>
            <a:ln w="38100" cap="flat" cmpd="sng">
              <a:solidFill>
                <a:srgbClr val="00CC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5"/>
            <p:cNvSpPr/>
            <p:nvPr/>
          </p:nvSpPr>
          <p:spPr>
            <a:xfrm>
              <a:off x="8653780" y="2435860"/>
              <a:ext cx="114300" cy="114300"/>
            </a:xfrm>
            <a:custGeom>
              <a:avLst/>
              <a:gdLst/>
              <a:ahLst/>
              <a:cxnLst/>
              <a:rect l="l" t="t" r="r" b="b"/>
              <a:pathLst>
                <a:path w="114300" h="114300" extrusionOk="0">
                  <a:moveTo>
                    <a:pt x="57150" y="0"/>
                  </a:moveTo>
                  <a:lnTo>
                    <a:pt x="0" y="114300"/>
                  </a:lnTo>
                  <a:lnTo>
                    <a:pt x="114300" y="114300"/>
                  </a:lnTo>
                  <a:lnTo>
                    <a:pt x="57150" y="0"/>
                  </a:lnTo>
                  <a:close/>
                </a:path>
              </a:pathLst>
            </a:custGeom>
            <a:solidFill>
              <a:srgbClr val="00CC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4" name="Google Shape;204;p15"/>
          <p:cNvSpPr txBox="1"/>
          <p:nvPr/>
        </p:nvSpPr>
        <p:spPr>
          <a:xfrm>
            <a:off x="8844280" y="3437890"/>
            <a:ext cx="544830" cy="3289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dirty="0">
                <a:solidFill>
                  <a:srgbClr val="00CC00"/>
                </a:solidFill>
                <a:latin typeface="Calibri" panose="020F0502020204030204" pitchFamily="34" charset="0"/>
                <a:cs typeface="Calibri" panose="020F0502020204030204" pitchFamily="34" charset="0"/>
                <a:sym typeface="Arial"/>
              </a:rPr>
              <a:t>time</a:t>
            </a:r>
            <a:endParaRPr sz="2000" dirty="0">
              <a:solidFill>
                <a:schemeClr val="dk1"/>
              </a:solidFill>
              <a:latin typeface="Calibri" panose="020F0502020204030204" pitchFamily="34" charset="0"/>
              <a:cs typeface="Calibri" panose="020F0502020204030204" pitchFamily="34" charset="0"/>
              <a:sym typeface="Arial"/>
            </a:endParaRPr>
          </a:p>
        </p:txBody>
      </p:sp>
      <p:pic>
        <p:nvPicPr>
          <p:cNvPr id="205" name="Google Shape;205;p15"/>
          <p:cNvPicPr preferRelativeResize="0"/>
          <p:nvPr/>
        </p:nvPicPr>
        <p:blipFill rotWithShape="1">
          <a:blip r:embed="rId3">
            <a:alphaModFix/>
          </a:blip>
          <a:srcRect/>
          <a:stretch/>
        </p:blipFill>
        <p:spPr>
          <a:xfrm>
            <a:off x="662077" y="1415187"/>
            <a:ext cx="7915094" cy="5333184"/>
          </a:xfrm>
          <a:prstGeom prst="rect">
            <a:avLst/>
          </a:prstGeom>
          <a:noFill/>
          <a:ln>
            <a:noFill/>
          </a:ln>
        </p:spPr>
      </p:pic>
      <p:sp>
        <p:nvSpPr>
          <p:cNvPr id="206" name="Google Shape;206;p15"/>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grpSp>
        <p:nvGrpSpPr>
          <p:cNvPr id="211" name="Google Shape;211;p16"/>
          <p:cNvGrpSpPr/>
          <p:nvPr/>
        </p:nvGrpSpPr>
        <p:grpSpPr>
          <a:xfrm>
            <a:off x="335279" y="420369"/>
            <a:ext cx="9491980" cy="6247130"/>
            <a:chOff x="335279" y="420369"/>
            <a:chExt cx="9491980" cy="6247130"/>
          </a:xfrm>
        </p:grpSpPr>
        <p:pic>
          <p:nvPicPr>
            <p:cNvPr id="212" name="Google Shape;212;p16"/>
            <p:cNvPicPr preferRelativeResize="0"/>
            <p:nvPr/>
          </p:nvPicPr>
          <p:blipFill rotWithShape="1">
            <a:blip r:embed="rId3">
              <a:alphaModFix/>
            </a:blip>
            <a:srcRect/>
            <a:stretch/>
          </p:blipFill>
          <p:spPr>
            <a:xfrm>
              <a:off x="829310" y="1007109"/>
              <a:ext cx="8495030" cy="5660390"/>
            </a:xfrm>
            <a:prstGeom prst="rect">
              <a:avLst/>
            </a:prstGeom>
            <a:noFill/>
            <a:ln>
              <a:noFill/>
            </a:ln>
          </p:spPr>
        </p:pic>
        <p:sp>
          <p:nvSpPr>
            <p:cNvPr id="213" name="Google Shape;213;p16"/>
            <p:cNvSpPr/>
            <p:nvPr/>
          </p:nvSpPr>
          <p:spPr>
            <a:xfrm>
              <a:off x="335279" y="420369"/>
              <a:ext cx="9491980" cy="3275329"/>
            </a:xfrm>
            <a:custGeom>
              <a:avLst/>
              <a:gdLst/>
              <a:ahLst/>
              <a:cxnLst/>
              <a:rect l="l" t="t" r="r" b="b"/>
              <a:pathLst>
                <a:path w="9491980" h="3275329" extrusionOk="0">
                  <a:moveTo>
                    <a:pt x="9491980" y="0"/>
                  </a:moveTo>
                  <a:lnTo>
                    <a:pt x="0" y="0"/>
                  </a:lnTo>
                  <a:lnTo>
                    <a:pt x="0" y="3275329"/>
                  </a:lnTo>
                  <a:lnTo>
                    <a:pt x="4745990" y="3275329"/>
                  </a:lnTo>
                  <a:lnTo>
                    <a:pt x="9491980" y="3275329"/>
                  </a:lnTo>
                  <a:lnTo>
                    <a:pt x="949198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4" name="Google Shape;214;p16"/>
          <p:cNvSpPr txBox="1">
            <a:spLocks noGrp="1"/>
          </p:cNvSpPr>
          <p:nvPr>
            <p:ph type="title"/>
          </p:nvPr>
        </p:nvSpPr>
        <p:spPr>
          <a:xfrm>
            <a:off x="1016000" y="730250"/>
            <a:ext cx="8343900" cy="628377"/>
          </a:xfrm>
          <a:prstGeom prst="rect">
            <a:avLst/>
          </a:prstGeom>
          <a:noFill/>
          <a:ln>
            <a:noFill/>
          </a:ln>
        </p:spPr>
        <p:txBody>
          <a:bodyPr spcFirstLastPara="1" wrap="square" lIns="0" tIns="12700" rIns="0" bIns="0" anchor="t" anchorCtr="0">
            <a:spAutoFit/>
          </a:bodyPr>
          <a:lstStyle/>
          <a:p>
            <a:pPr marL="302260" marR="5080" lvl="0" indent="-289560" algn="l" rtl="0">
              <a:lnSpc>
                <a:spcPct val="100000"/>
              </a:lnSpc>
              <a:spcBef>
                <a:spcPts val="0"/>
              </a:spcBef>
              <a:spcAft>
                <a:spcPts val="0"/>
              </a:spcAft>
              <a:buNone/>
            </a:pPr>
            <a:r>
              <a:rPr lang="en-US" sz="4000" b="0" dirty="0">
                <a:solidFill>
                  <a:srgbClr val="000000"/>
                </a:solidFill>
                <a:ea typeface="Arial"/>
                <a:sym typeface="Arial"/>
              </a:rPr>
              <a:t>A Unique Character:  Hair for Mammals</a:t>
            </a:r>
            <a:endParaRPr sz="4000" b="0" dirty="0">
              <a:solidFill>
                <a:srgbClr val="000000"/>
              </a:solidFill>
              <a:ea typeface="Arial"/>
              <a:sym typeface="Arial"/>
            </a:endParaRPr>
          </a:p>
        </p:txBody>
      </p:sp>
      <p:sp>
        <p:nvSpPr>
          <p:cNvPr id="215" name="Google Shape;215;p16"/>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16</a:t>
            </a:fld>
            <a:endParaRPr/>
          </a:p>
        </p:txBody>
      </p:sp>
      <p:sp>
        <p:nvSpPr>
          <p:cNvPr id="216" name="Google Shape;216;p16"/>
          <p:cNvSpPr txBox="1"/>
          <p:nvPr/>
        </p:nvSpPr>
        <p:spPr>
          <a:xfrm>
            <a:off x="941069" y="199771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217" name="Google Shape;217;p16"/>
          <p:cNvSpPr txBox="1"/>
          <p:nvPr/>
        </p:nvSpPr>
        <p:spPr>
          <a:xfrm>
            <a:off x="941069" y="257429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218" name="Google Shape;218;p16"/>
          <p:cNvSpPr txBox="1"/>
          <p:nvPr/>
        </p:nvSpPr>
        <p:spPr>
          <a:xfrm>
            <a:off x="1264919" y="1870710"/>
            <a:ext cx="7746365" cy="1521460"/>
          </a:xfrm>
          <a:prstGeom prst="rect">
            <a:avLst/>
          </a:prstGeom>
          <a:noFill/>
          <a:ln>
            <a:noFill/>
          </a:ln>
        </p:spPr>
        <p:txBody>
          <a:bodyPr spcFirstLastPara="1" wrap="square" lIns="0" tIns="56500" rIns="0" bIns="0" anchor="t" anchorCtr="0">
            <a:spAutoFit/>
          </a:bodyPr>
          <a:lstStyle/>
          <a:p>
            <a:pPr marL="12700" marR="5080" lvl="0" indent="0" algn="just" rtl="0">
              <a:lnSpc>
                <a:spcPct val="109000"/>
              </a:lnSpc>
              <a:spcBef>
                <a:spcPts val="0"/>
              </a:spcBef>
              <a:spcAft>
                <a:spcPts val="0"/>
              </a:spcAft>
              <a:buNone/>
            </a:pPr>
            <a:r>
              <a:rPr lang="en-US" sz="2800" dirty="0">
                <a:solidFill>
                  <a:schemeClr val="dk1"/>
                </a:solidFill>
                <a:latin typeface="Calibri" panose="020F0502020204030204" pitchFamily="34" charset="0"/>
                <a:cs typeface="Calibri" panose="020F0502020204030204" pitchFamily="34" charset="0"/>
                <a:sym typeface="Arial"/>
              </a:rPr>
              <a:t>Hair evolved only once and is “unreversed”  </a:t>
            </a:r>
            <a:endParaRPr sz="2800" dirty="0">
              <a:solidFill>
                <a:schemeClr val="dk1"/>
              </a:solidFill>
              <a:latin typeface="Calibri" panose="020F0502020204030204" pitchFamily="34" charset="0"/>
              <a:cs typeface="Calibri" panose="020F0502020204030204" pitchFamily="34" charset="0"/>
              <a:sym typeface="Arial"/>
            </a:endParaRPr>
          </a:p>
          <a:p>
            <a:pPr marL="12700" marR="5080" lvl="0" indent="0" algn="just" rtl="0">
              <a:lnSpc>
                <a:spcPct val="109000"/>
              </a:lnSpc>
              <a:spcBef>
                <a:spcPts val="445"/>
              </a:spcBef>
              <a:spcAft>
                <a:spcPts val="0"/>
              </a:spcAft>
              <a:buNone/>
            </a:pPr>
            <a:r>
              <a:rPr lang="en-US" sz="2800" dirty="0">
                <a:solidFill>
                  <a:schemeClr val="dk1"/>
                </a:solidFill>
                <a:latin typeface="Calibri" panose="020F0502020204030204" pitchFamily="34" charset="0"/>
                <a:cs typeface="Calibri" panose="020F0502020204030204" pitchFamily="34" charset="0"/>
                <a:sym typeface="Arial"/>
              </a:rPr>
              <a:t>Presence of hair is</a:t>
            </a:r>
            <a:r>
              <a:rPr lang="en-US" sz="2800" dirty="0">
                <a:solidFill>
                  <a:schemeClr val="dk1"/>
                </a:solidFill>
                <a:latin typeface="Calibri" panose="020F0502020204030204" pitchFamily="34" charset="0"/>
                <a:ea typeface="Times New Roman"/>
                <a:cs typeface="Calibri" panose="020F0502020204030204" pitchFamily="34" charset="0"/>
                <a:sym typeface="Times New Roman"/>
              </a:rPr>
              <a:t> </a:t>
            </a:r>
            <a:r>
              <a:rPr lang="en-US" sz="2800" dirty="0">
                <a:solidFill>
                  <a:schemeClr val="dk1"/>
                </a:solidFill>
                <a:latin typeface="Calibri" panose="020F0502020204030204" pitchFamily="34" charset="0"/>
                <a:cs typeface="Calibri" panose="020F0502020204030204" pitchFamily="34" charset="0"/>
                <a:sym typeface="Arial"/>
              </a:rPr>
              <a:t>strong indication that  organism is a mammal</a:t>
            </a:r>
            <a:endParaRPr sz="28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grpSp>
        <p:nvGrpSpPr>
          <p:cNvPr id="223" name="Google Shape;223;p17"/>
          <p:cNvGrpSpPr/>
          <p:nvPr/>
        </p:nvGrpSpPr>
        <p:grpSpPr>
          <a:xfrm>
            <a:off x="317499" y="730249"/>
            <a:ext cx="9491980" cy="5516880"/>
            <a:chOff x="335279" y="420369"/>
            <a:chExt cx="9491980" cy="5516880"/>
          </a:xfrm>
        </p:grpSpPr>
        <p:pic>
          <p:nvPicPr>
            <p:cNvPr id="224" name="Google Shape;224;p17"/>
            <p:cNvPicPr preferRelativeResize="0"/>
            <p:nvPr/>
          </p:nvPicPr>
          <p:blipFill rotWithShape="1">
            <a:blip r:embed="rId3">
              <a:alphaModFix/>
            </a:blip>
            <a:srcRect b="14381"/>
            <a:stretch/>
          </p:blipFill>
          <p:spPr>
            <a:xfrm>
              <a:off x="792479" y="1090929"/>
              <a:ext cx="8495030" cy="4846320"/>
            </a:xfrm>
            <a:prstGeom prst="rect">
              <a:avLst/>
            </a:prstGeom>
            <a:noFill/>
            <a:ln>
              <a:noFill/>
            </a:ln>
          </p:spPr>
        </p:pic>
        <p:sp>
          <p:nvSpPr>
            <p:cNvPr id="225" name="Google Shape;225;p17"/>
            <p:cNvSpPr/>
            <p:nvPr/>
          </p:nvSpPr>
          <p:spPr>
            <a:xfrm>
              <a:off x="335279" y="420369"/>
              <a:ext cx="9491980" cy="3275329"/>
            </a:xfrm>
            <a:custGeom>
              <a:avLst/>
              <a:gdLst/>
              <a:ahLst/>
              <a:cxnLst/>
              <a:rect l="l" t="t" r="r" b="b"/>
              <a:pathLst>
                <a:path w="9491980" h="3275329" extrusionOk="0">
                  <a:moveTo>
                    <a:pt x="9491980" y="0"/>
                  </a:moveTo>
                  <a:lnTo>
                    <a:pt x="0" y="0"/>
                  </a:lnTo>
                  <a:lnTo>
                    <a:pt x="0" y="3275329"/>
                  </a:lnTo>
                  <a:lnTo>
                    <a:pt x="4745990" y="3275329"/>
                  </a:lnTo>
                  <a:lnTo>
                    <a:pt x="9491980" y="3275329"/>
                  </a:lnTo>
                  <a:lnTo>
                    <a:pt x="949198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17"/>
          <p:cNvSpPr txBox="1"/>
          <p:nvPr/>
        </p:nvSpPr>
        <p:spPr>
          <a:xfrm>
            <a:off x="941069" y="199771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227" name="Google Shape;227;p17"/>
          <p:cNvSpPr txBox="1"/>
          <p:nvPr/>
        </p:nvSpPr>
        <p:spPr>
          <a:xfrm>
            <a:off x="941069" y="306197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228" name="Google Shape;228;p17"/>
          <p:cNvSpPr txBox="1"/>
          <p:nvPr/>
        </p:nvSpPr>
        <p:spPr>
          <a:xfrm>
            <a:off x="1264920" y="1882140"/>
            <a:ext cx="7360285" cy="157992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Tails evolved independently in the ancestors  of frogs and humans</a:t>
            </a:r>
            <a:endParaRPr sz="3200" dirty="0">
              <a:solidFill>
                <a:schemeClr val="dk1"/>
              </a:solidFill>
              <a:latin typeface="Calibri" panose="020F0502020204030204" pitchFamily="34" charset="0"/>
              <a:cs typeface="Calibri" panose="020F0502020204030204" pitchFamily="34" charset="0"/>
              <a:sym typeface="Arial"/>
            </a:endParaRPr>
          </a:p>
          <a:p>
            <a:pPr marL="12700" marR="0" lvl="0" indent="0" algn="just" rtl="0">
              <a:lnSpc>
                <a:spcPct val="100000"/>
              </a:lnSpc>
              <a:spcBef>
                <a:spcPts val="69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Presence of a tail is</a:t>
            </a:r>
            <a:r>
              <a:rPr lang="en-US" sz="3200" dirty="0">
                <a:solidFill>
                  <a:schemeClr val="dk1"/>
                </a:solidFill>
                <a:latin typeface="Calibri" panose="020F0502020204030204" pitchFamily="34" charset="0"/>
                <a:ea typeface="Times New Roman"/>
                <a:cs typeface="Calibri" panose="020F0502020204030204" pitchFamily="34" charset="0"/>
                <a:sym typeface="Times New Roman"/>
              </a:rPr>
              <a:t> </a:t>
            </a:r>
            <a:r>
              <a:rPr lang="en-US" sz="3200" dirty="0">
                <a:solidFill>
                  <a:schemeClr val="dk1"/>
                </a:solidFill>
                <a:latin typeface="Calibri" panose="020F0502020204030204" pitchFamily="34" charset="0"/>
                <a:cs typeface="Calibri" panose="020F0502020204030204" pitchFamily="34" charset="0"/>
                <a:sym typeface="Arial"/>
              </a:rPr>
              <a:t>no useful conclusions</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229" name="Google Shape;229;p17"/>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17</a:t>
            </a:fld>
            <a:endParaRPr/>
          </a:p>
        </p:txBody>
      </p:sp>
      <p:sp>
        <p:nvSpPr>
          <p:cNvPr id="230" name="Google Shape;230;p17"/>
          <p:cNvSpPr txBox="1"/>
          <p:nvPr/>
        </p:nvSpPr>
        <p:spPr>
          <a:xfrm>
            <a:off x="1020445" y="577850"/>
            <a:ext cx="8338820" cy="768350"/>
          </a:xfrm>
          <a:prstGeom prst="rect">
            <a:avLst/>
          </a:prstGeom>
          <a:noFill/>
          <a:ln>
            <a:noFill/>
          </a:ln>
        </p:spPr>
        <p:txBody>
          <a:bodyPr spcFirstLastPara="1" wrap="square" lIns="91425" tIns="45700" rIns="91425" bIns="45700" anchor="t" anchorCtr="0">
            <a:spAutoFit/>
          </a:bodyPr>
          <a:lstStyle/>
          <a:p>
            <a:pPr marL="0" marR="5080" lvl="0" indent="0" algn="l" rtl="0">
              <a:lnSpc>
                <a:spcPct val="100000"/>
              </a:lnSpc>
              <a:spcBef>
                <a:spcPts val="0"/>
              </a:spcBef>
              <a:spcAft>
                <a:spcPts val="0"/>
              </a:spcAft>
              <a:buNone/>
            </a:pPr>
            <a:r>
              <a:rPr lang="en-US" sz="4400" dirty="0">
                <a:solidFill>
                  <a:srgbClr val="000000"/>
                </a:solidFill>
                <a:latin typeface="Calibri" panose="020F0502020204030204" pitchFamily="34" charset="0"/>
                <a:cs typeface="Calibri" panose="020F0502020204030204" pitchFamily="34" charset="0"/>
                <a:sym typeface="Arial"/>
              </a:rPr>
              <a:t>Homoplasy:  The formation of tails</a:t>
            </a:r>
            <a:endParaRPr sz="4400" dirty="0">
              <a:solidFill>
                <a:srgbClr val="000000"/>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015364" y="638175"/>
            <a:ext cx="8344534" cy="1120140"/>
          </a:xfrm>
          <a:prstGeom prst="rect">
            <a:avLst/>
          </a:prstGeom>
          <a:noFill/>
          <a:ln>
            <a:noFill/>
          </a:ln>
        </p:spPr>
        <p:txBody>
          <a:bodyPr spcFirstLastPara="1" wrap="square" lIns="0" tIns="12700" rIns="0" bIns="0" anchor="t" anchorCtr="0">
            <a:spAutoFit/>
          </a:bodyPr>
          <a:lstStyle/>
          <a:p>
            <a:pPr marL="12700" marR="5080" lvl="0" indent="-5079" algn="ctr" rtl="0">
              <a:lnSpc>
                <a:spcPct val="100000"/>
              </a:lnSpc>
              <a:spcBef>
                <a:spcPts val="0"/>
              </a:spcBef>
              <a:spcAft>
                <a:spcPts val="0"/>
              </a:spcAft>
              <a:buNone/>
            </a:pPr>
            <a:r>
              <a:rPr lang="en-US" sz="3600" b="0" dirty="0">
                <a:solidFill>
                  <a:srgbClr val="000000"/>
                </a:solidFill>
                <a:ea typeface="Arial"/>
                <a:sym typeface="Arial"/>
              </a:rPr>
              <a:t>Classification according to characters – more characters can be good</a:t>
            </a:r>
            <a:endParaRPr sz="3600" b="0" dirty="0">
              <a:solidFill>
                <a:srgbClr val="000000"/>
              </a:solidFill>
              <a:ea typeface="Arial"/>
              <a:sym typeface="Arial"/>
            </a:endParaRPr>
          </a:p>
        </p:txBody>
      </p:sp>
      <p:sp>
        <p:nvSpPr>
          <p:cNvPr id="236" name="Google Shape;236;p18"/>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18</a:t>
            </a:fld>
            <a:endParaRPr/>
          </a:p>
        </p:txBody>
      </p:sp>
      <p:graphicFrame>
        <p:nvGraphicFramePr>
          <p:cNvPr id="237" name="Google Shape;237;p18"/>
          <p:cNvGraphicFramePr/>
          <p:nvPr/>
        </p:nvGraphicFramePr>
        <p:xfrm>
          <a:off x="686434" y="2526665"/>
          <a:ext cx="5321325" cy="2503800"/>
        </p:xfrm>
        <a:graphic>
          <a:graphicData uri="http://schemas.openxmlformats.org/drawingml/2006/table">
            <a:tbl>
              <a:tblPr firstRow="1" bandRow="1">
                <a:noFill/>
                <a:tableStyleId>{B5919BA5-9414-459E-B23F-DD428A6FA6F1}</a:tableStyleId>
              </a:tblPr>
              <a:tblGrid>
                <a:gridCol w="1520200">
                  <a:extLst>
                    <a:ext uri="{9D8B030D-6E8A-4147-A177-3AD203B41FA5}">
                      <a16:colId xmlns:a16="http://schemas.microsoft.com/office/drawing/2014/main" val="20000"/>
                    </a:ext>
                  </a:extLst>
                </a:gridCol>
                <a:gridCol w="1195075">
                  <a:extLst>
                    <a:ext uri="{9D8B030D-6E8A-4147-A177-3AD203B41FA5}">
                      <a16:colId xmlns:a16="http://schemas.microsoft.com/office/drawing/2014/main" val="20001"/>
                    </a:ext>
                  </a:extLst>
                </a:gridCol>
                <a:gridCol w="1722125">
                  <a:extLst>
                    <a:ext uri="{9D8B030D-6E8A-4147-A177-3AD203B41FA5}">
                      <a16:colId xmlns:a16="http://schemas.microsoft.com/office/drawing/2014/main" val="20002"/>
                    </a:ext>
                  </a:extLst>
                </a:gridCol>
                <a:gridCol w="883925">
                  <a:extLst>
                    <a:ext uri="{9D8B030D-6E8A-4147-A177-3AD203B41FA5}">
                      <a16:colId xmlns:a16="http://schemas.microsoft.com/office/drawing/2014/main" val="20003"/>
                    </a:ext>
                  </a:extLst>
                </a:gridCol>
              </a:tblGrid>
              <a:tr h="417825">
                <a:tc>
                  <a:txBody>
                    <a:bodyPr/>
                    <a:lstStyle/>
                    <a:p>
                      <a:pPr marL="0" marR="0" lvl="0" indent="0" algn="l" rtl="0">
                        <a:lnSpc>
                          <a:spcPct val="100000"/>
                        </a:lnSpc>
                        <a:spcBef>
                          <a:spcPts val="0"/>
                        </a:spcBef>
                        <a:spcAft>
                          <a:spcPts val="0"/>
                        </a:spcAft>
                        <a:buNone/>
                      </a:pPr>
                      <a:endParaRPr sz="2600" u="none" strike="noStrike" cap="none" dirty="0">
                        <a:latin typeface="Calibri" panose="020F0502020204030204" pitchFamily="34" charset="0"/>
                        <a:ea typeface="Times New Roman"/>
                        <a:cs typeface="Calibri" panose="020F0502020204030204" pitchFamily="34" charset="0"/>
                        <a:sym typeface="Times New Roman"/>
                      </a:endParaRPr>
                    </a:p>
                  </a:txBody>
                  <a:tcPr marL="0" marR="0" marT="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err="1">
                          <a:latin typeface="Calibri" panose="020F0502020204030204" pitchFamily="34" charset="0"/>
                          <a:ea typeface="Arial"/>
                          <a:cs typeface="Calibri" panose="020F0502020204030204" pitchFamily="34" charset="0"/>
                          <a:sym typeface="Arial"/>
                        </a:rPr>
                        <a:t>Colour</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Skin</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Cost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Beef</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red</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18475">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Duck</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red</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Pork</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Chicken</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4102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Tofu</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sometimes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38" name="Google Shape;238;p18"/>
          <p:cNvSpPr txBox="1"/>
          <p:nvPr/>
        </p:nvSpPr>
        <p:spPr>
          <a:xfrm>
            <a:off x="6864985" y="3166745"/>
            <a:ext cx="2367915"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Is Chicken most similar to Tofu?</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sp>
        <p:nvSpPr>
          <p:cNvPr id="243" name="Google Shape;243;p19"/>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19</a:t>
            </a:fld>
            <a:endParaRPr/>
          </a:p>
        </p:txBody>
      </p:sp>
      <p:sp>
        <p:nvSpPr>
          <p:cNvPr id="244" name="Google Shape;244;p19"/>
          <p:cNvSpPr txBox="1">
            <a:spLocks noGrp="1"/>
          </p:cNvSpPr>
          <p:nvPr>
            <p:ph type="title"/>
          </p:nvPr>
        </p:nvSpPr>
        <p:spPr>
          <a:xfrm>
            <a:off x="938529" y="222250"/>
            <a:ext cx="8206740" cy="1243915"/>
          </a:xfrm>
          <a:prstGeom prst="rect">
            <a:avLst/>
          </a:prstGeom>
          <a:noFill/>
          <a:ln>
            <a:noFill/>
          </a:ln>
        </p:spPr>
        <p:txBody>
          <a:bodyPr spcFirstLastPara="1" wrap="square" lIns="0" tIns="256525" rIns="0" bIns="0" anchor="t" anchorCtr="0">
            <a:spAutoFit/>
          </a:bodyPr>
          <a:lstStyle/>
          <a:p>
            <a:pPr marL="859155" marR="5080" lvl="0" indent="-293370" algn="ctr" rtl="0">
              <a:lnSpc>
                <a:spcPct val="100000"/>
              </a:lnSpc>
              <a:spcBef>
                <a:spcPts val="0"/>
              </a:spcBef>
              <a:spcAft>
                <a:spcPts val="0"/>
              </a:spcAft>
              <a:buNone/>
            </a:pPr>
            <a:r>
              <a:rPr lang="en-US" b="0" dirty="0">
                <a:solidFill>
                  <a:srgbClr val="000000"/>
                </a:solidFill>
                <a:ea typeface="Arial"/>
                <a:sym typeface="Arial"/>
              </a:rPr>
              <a:t>Classification according to characters –  increasing the number of characters</a:t>
            </a:r>
            <a:endParaRPr b="0" dirty="0">
              <a:solidFill>
                <a:srgbClr val="000000"/>
              </a:solidFill>
              <a:ea typeface="Arial"/>
              <a:sym typeface="Arial"/>
            </a:endParaRPr>
          </a:p>
        </p:txBody>
      </p:sp>
      <p:graphicFrame>
        <p:nvGraphicFramePr>
          <p:cNvPr id="245" name="Google Shape;245;p19"/>
          <p:cNvGraphicFramePr/>
          <p:nvPr/>
        </p:nvGraphicFramePr>
        <p:xfrm>
          <a:off x="671194" y="2519045"/>
          <a:ext cx="8710325" cy="2503800"/>
        </p:xfrm>
        <a:graphic>
          <a:graphicData uri="http://schemas.openxmlformats.org/drawingml/2006/table">
            <a:tbl>
              <a:tblPr firstRow="1" bandRow="1">
                <a:noFill/>
                <a:tableStyleId>{B5919BA5-9414-459E-B23F-DD428A6FA6F1}</a:tableStyleId>
              </a:tblPr>
              <a:tblGrid>
                <a:gridCol w="1520200">
                  <a:extLst>
                    <a:ext uri="{9D8B030D-6E8A-4147-A177-3AD203B41FA5}">
                      <a16:colId xmlns:a16="http://schemas.microsoft.com/office/drawing/2014/main" val="20000"/>
                    </a:ext>
                  </a:extLst>
                </a:gridCol>
                <a:gridCol w="1195075">
                  <a:extLst>
                    <a:ext uri="{9D8B030D-6E8A-4147-A177-3AD203B41FA5}">
                      <a16:colId xmlns:a16="http://schemas.microsoft.com/office/drawing/2014/main" val="20001"/>
                    </a:ext>
                  </a:extLst>
                </a:gridCol>
                <a:gridCol w="1722125">
                  <a:extLst>
                    <a:ext uri="{9D8B030D-6E8A-4147-A177-3AD203B41FA5}">
                      <a16:colId xmlns:a16="http://schemas.microsoft.com/office/drawing/2014/main" val="20002"/>
                    </a:ext>
                  </a:extLst>
                </a:gridCol>
                <a:gridCol w="883925">
                  <a:extLst>
                    <a:ext uri="{9D8B030D-6E8A-4147-A177-3AD203B41FA5}">
                      <a16:colId xmlns:a16="http://schemas.microsoft.com/office/drawing/2014/main" val="20003"/>
                    </a:ext>
                  </a:extLst>
                </a:gridCol>
                <a:gridCol w="915675">
                  <a:extLst>
                    <a:ext uri="{9D8B030D-6E8A-4147-A177-3AD203B41FA5}">
                      <a16:colId xmlns:a16="http://schemas.microsoft.com/office/drawing/2014/main" val="20004"/>
                    </a:ext>
                  </a:extLst>
                </a:gridCol>
                <a:gridCol w="1535425">
                  <a:extLst>
                    <a:ext uri="{9D8B030D-6E8A-4147-A177-3AD203B41FA5}">
                      <a16:colId xmlns:a16="http://schemas.microsoft.com/office/drawing/2014/main" val="20005"/>
                    </a:ext>
                  </a:extLst>
                </a:gridCol>
                <a:gridCol w="937900">
                  <a:extLst>
                    <a:ext uri="{9D8B030D-6E8A-4147-A177-3AD203B41FA5}">
                      <a16:colId xmlns:a16="http://schemas.microsoft.com/office/drawing/2014/main" val="20006"/>
                    </a:ext>
                  </a:extLst>
                </a:gridCol>
              </a:tblGrid>
              <a:tr h="417825">
                <a:tc>
                  <a:txBody>
                    <a:bodyPr/>
                    <a:lstStyle/>
                    <a:p>
                      <a:pPr marL="0" marR="0" lvl="0" indent="0" algn="l" rtl="0">
                        <a:lnSpc>
                          <a:spcPct val="100000"/>
                        </a:lnSpc>
                        <a:spcBef>
                          <a:spcPts val="0"/>
                        </a:spcBef>
                        <a:spcAft>
                          <a:spcPts val="0"/>
                        </a:spcAft>
                        <a:buNone/>
                      </a:pPr>
                      <a:endParaRPr sz="2600" u="none" strike="noStrike" cap="none" dirty="0">
                        <a:latin typeface="Calibri" panose="020F0502020204030204" pitchFamily="34" charset="0"/>
                        <a:ea typeface="Times New Roman"/>
                        <a:cs typeface="Calibri" panose="020F0502020204030204" pitchFamily="34" charset="0"/>
                        <a:sym typeface="Times New Roman"/>
                      </a:endParaRPr>
                    </a:p>
                  </a:txBody>
                  <a:tcPr marL="0" marR="0" marT="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err="1">
                          <a:latin typeface="Calibri" panose="020F0502020204030204" pitchFamily="34" charset="0"/>
                          <a:ea typeface="Arial"/>
                          <a:cs typeface="Calibri" panose="020F0502020204030204" pitchFamily="34" charset="0"/>
                          <a:sym typeface="Arial"/>
                        </a:rPr>
                        <a:t>Colour</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Skin</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Cost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Legs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Feathers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Hair</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Beef</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red</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four</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3175"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18475">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Duck</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red</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two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Pork</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four</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Chicken</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two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yes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381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410200">
                <a:tc>
                  <a:txBody>
                    <a:bodyPr/>
                    <a:lstStyle/>
                    <a:p>
                      <a:pPr marL="46355" marR="0" lvl="0" indent="0" algn="l" rtl="0">
                        <a:lnSpc>
                          <a:spcPct val="100000"/>
                        </a:lnSpc>
                        <a:spcBef>
                          <a:spcPts val="0"/>
                        </a:spcBef>
                        <a:spcAft>
                          <a:spcPts val="0"/>
                        </a:spcAft>
                        <a:buNone/>
                      </a:pPr>
                      <a:r>
                        <a:rPr lang="en-US" sz="2550" b="1" u="none" strike="noStrike" cap="none" dirty="0">
                          <a:latin typeface="Calibri" panose="020F0502020204030204" pitchFamily="34" charset="0"/>
                          <a:ea typeface="Arial"/>
                          <a:cs typeface="Calibri" panose="020F0502020204030204" pitchFamily="34" charset="0"/>
                          <a:sym typeface="Arial"/>
                        </a:rPr>
                        <a:t>Tofu</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white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sometimes</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none</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3810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tc>
                  <a:txBody>
                    <a:bodyPr/>
                    <a:lstStyle/>
                    <a:p>
                      <a:pPr marL="46355" marR="0" lvl="0" indent="0" algn="l" rtl="0">
                        <a:lnSpc>
                          <a:spcPct val="100000"/>
                        </a:lnSpc>
                        <a:spcBef>
                          <a:spcPts val="0"/>
                        </a:spcBef>
                        <a:spcAft>
                          <a:spcPts val="0"/>
                        </a:spcAft>
                        <a:buNone/>
                      </a:pPr>
                      <a:r>
                        <a:rPr lang="en-US" sz="2550" u="none" strike="noStrike" cap="none" dirty="0">
                          <a:latin typeface="Calibri" panose="020F0502020204030204" pitchFamily="34" charset="0"/>
                          <a:ea typeface="Arial"/>
                          <a:cs typeface="Calibri" panose="020F0502020204030204" pitchFamily="34" charset="0"/>
                          <a:sym typeface="Arial"/>
                        </a:rPr>
                        <a:t>no</a:t>
                      </a:r>
                      <a:endParaRPr sz="2550" u="none" strike="noStrike" cap="none" dirty="0">
                        <a:latin typeface="Calibri" panose="020F0502020204030204" pitchFamily="34" charset="0"/>
                        <a:ea typeface="Arial"/>
                        <a:cs typeface="Calibri" panose="020F0502020204030204" pitchFamily="34" charset="0"/>
                        <a:sym typeface="Arial"/>
                      </a:endParaRPr>
                    </a:p>
                  </a:txBody>
                  <a:tcPr marL="0" marR="0" marT="1900" marB="0">
                    <a:lnL w="38100" cap="flat" cmpd="sng">
                      <a:solidFill>
                        <a:srgbClr val="BFBFBF"/>
                      </a:solidFill>
                      <a:prstDash val="solid"/>
                      <a:round/>
                      <a:headEnd type="none" w="sm" len="sm"/>
                      <a:tailEnd type="none" w="sm" len="sm"/>
                    </a:lnL>
                    <a:lnR w="19050" cap="flat" cmpd="sng">
                      <a:solidFill>
                        <a:srgbClr val="BFBFBF"/>
                      </a:solidFill>
                      <a:prstDash val="solid"/>
                      <a:round/>
                      <a:headEnd type="none" w="sm" len="sm"/>
                      <a:tailEnd type="none" w="sm" len="sm"/>
                    </a:lnR>
                    <a:lnT w="38100" cap="flat" cmpd="sng">
                      <a:solidFill>
                        <a:srgbClr val="BFBFBF"/>
                      </a:solidFill>
                      <a:prstDash val="solid"/>
                      <a:round/>
                      <a:headEnd type="none" w="sm" len="sm"/>
                      <a:tailEnd type="none" w="sm" len="sm"/>
                    </a:lnT>
                    <a:lnB w="19050"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542922" y="768960"/>
            <a:ext cx="6997955" cy="554040"/>
          </a:xfrm>
          <a:prstGeom prst="rect">
            <a:avLst/>
          </a:prstGeom>
          <a:noFill/>
          <a:ln>
            <a:noFill/>
          </a:ln>
        </p:spPr>
        <p:txBody>
          <a:bodyPr lIns="0" tIns="12240" rIns="0" bIns="0"/>
          <a:lstStyle/>
          <a:p>
            <a:pPr marL="12700" algn="ctr">
              <a:lnSpc>
                <a:spcPct val="100000"/>
              </a:lnSpc>
              <a:spcBef>
                <a:spcPts val="100"/>
              </a:spcBef>
            </a:pPr>
            <a:r>
              <a:rPr lang="en-AU" sz="4000" b="1" strike="noStrike" spc="-1" dirty="0">
                <a:solidFill>
                  <a:srgbClr val="191919"/>
                </a:solidFill>
                <a:latin typeface="Calibri" panose="020F0502020204030204" pitchFamily="34" charset="0"/>
              </a:rPr>
              <a:t>Importance</a:t>
            </a:r>
            <a:r>
              <a:rPr lang="en-AU" sz="4000" b="1" strike="noStrike" spc="-43" dirty="0">
                <a:solidFill>
                  <a:srgbClr val="191919"/>
                </a:solidFill>
                <a:latin typeface="Calibri" panose="020F0502020204030204" pitchFamily="34" charset="0"/>
              </a:rPr>
              <a:t> </a:t>
            </a:r>
            <a:r>
              <a:rPr lang="en-AU" sz="4000" b="1" strike="noStrike" spc="-4" dirty="0">
                <a:solidFill>
                  <a:srgbClr val="191919"/>
                </a:solidFill>
                <a:latin typeface="Calibri" panose="020F0502020204030204" pitchFamily="34" charset="0"/>
              </a:rPr>
              <a:t>of</a:t>
            </a:r>
            <a:r>
              <a:rPr lang="en-AU" sz="4000" b="1" strike="noStrike" spc="-49" dirty="0">
                <a:solidFill>
                  <a:srgbClr val="191919"/>
                </a:solidFill>
                <a:latin typeface="Calibri" panose="020F0502020204030204" pitchFamily="34" charset="0"/>
              </a:rPr>
              <a:t> </a:t>
            </a:r>
            <a:r>
              <a:rPr lang="en-AU" sz="4000" b="1" strike="noStrike" spc="-1" dirty="0">
                <a:solidFill>
                  <a:srgbClr val="191919"/>
                </a:solidFill>
                <a:latin typeface="Calibri" panose="020F0502020204030204" pitchFamily="34" charset="0"/>
              </a:rPr>
              <a:t>Similarity</a:t>
            </a:r>
            <a:endParaRPr lang="en-AU" sz="4000" b="0" strike="noStrike" spc="-1" dirty="0">
              <a:solidFill>
                <a:srgbClr val="000000"/>
              </a:solidFill>
              <a:latin typeface="Calibri"/>
            </a:endParaRPr>
          </a:p>
        </p:txBody>
      </p:sp>
      <p:sp>
        <p:nvSpPr>
          <p:cNvPr id="166" name="CustomShape 2"/>
          <p:cNvSpPr/>
          <p:nvPr/>
        </p:nvSpPr>
        <p:spPr>
          <a:xfrm>
            <a:off x="5879880" y="2228760"/>
            <a:ext cx="1102320" cy="606600"/>
          </a:xfrm>
          <a:custGeom>
            <a:avLst/>
            <a:gdLst/>
            <a:ahLst/>
            <a:cxnLst/>
            <a:rect l="l" t="t" r="r" b="b"/>
            <a:pathLst>
              <a:path w="1134109" h="624205">
                <a:moveTo>
                  <a:pt x="0" y="31825"/>
                </a:moveTo>
                <a:lnTo>
                  <a:pt x="58614" y="10644"/>
                </a:lnTo>
                <a:lnTo>
                  <a:pt x="105441" y="678"/>
                </a:lnTo>
                <a:lnTo>
                  <a:pt x="154412" y="0"/>
                </a:lnTo>
                <a:lnTo>
                  <a:pt x="219455" y="6679"/>
                </a:lnTo>
                <a:lnTo>
                  <a:pt x="255127" y="25419"/>
                </a:lnTo>
                <a:lnTo>
                  <a:pt x="285369" y="53161"/>
                </a:lnTo>
                <a:lnTo>
                  <a:pt x="311610" y="86617"/>
                </a:lnTo>
                <a:lnTo>
                  <a:pt x="335279" y="122503"/>
                </a:lnTo>
                <a:lnTo>
                  <a:pt x="327433" y="176176"/>
                </a:lnTo>
                <a:lnTo>
                  <a:pt x="292310" y="222373"/>
                </a:lnTo>
                <a:lnTo>
                  <a:pt x="244601" y="210895"/>
                </a:lnTo>
                <a:lnTo>
                  <a:pt x="266199" y="163187"/>
                </a:lnTo>
                <a:lnTo>
                  <a:pt x="329684" y="140065"/>
                </a:lnTo>
                <a:lnTo>
                  <a:pt x="385572" y="147649"/>
                </a:lnTo>
                <a:lnTo>
                  <a:pt x="426053" y="164937"/>
                </a:lnTo>
                <a:lnTo>
                  <a:pt x="463676" y="185939"/>
                </a:lnTo>
                <a:lnTo>
                  <a:pt x="501300" y="207228"/>
                </a:lnTo>
                <a:lnTo>
                  <a:pt x="541781" y="225373"/>
                </a:lnTo>
                <a:lnTo>
                  <a:pt x="583120" y="210800"/>
                </a:lnTo>
                <a:lnTo>
                  <a:pt x="610742" y="192226"/>
                </a:lnTo>
                <a:lnTo>
                  <a:pt x="629221" y="164508"/>
                </a:lnTo>
                <a:lnTo>
                  <a:pt x="643127" y="122503"/>
                </a:lnTo>
                <a:lnTo>
                  <a:pt x="624923" y="92392"/>
                </a:lnTo>
                <a:lnTo>
                  <a:pt x="603789" y="69639"/>
                </a:lnTo>
                <a:lnTo>
                  <a:pt x="573369" y="66460"/>
                </a:lnTo>
                <a:lnTo>
                  <a:pt x="527303" y="95071"/>
                </a:lnTo>
                <a:lnTo>
                  <a:pt x="517671" y="111073"/>
                </a:lnTo>
                <a:lnTo>
                  <a:pt x="514826" y="131075"/>
                </a:lnTo>
                <a:lnTo>
                  <a:pt x="514981" y="152507"/>
                </a:lnTo>
                <a:lnTo>
                  <a:pt x="514350" y="172795"/>
                </a:lnTo>
                <a:lnTo>
                  <a:pt x="507051" y="229743"/>
                </a:lnTo>
                <a:lnTo>
                  <a:pt x="499395" y="270617"/>
                </a:lnTo>
                <a:lnTo>
                  <a:pt x="480167" y="307919"/>
                </a:lnTo>
                <a:lnTo>
                  <a:pt x="438150" y="354151"/>
                </a:lnTo>
                <a:lnTo>
                  <a:pt x="394811" y="395108"/>
                </a:lnTo>
                <a:lnTo>
                  <a:pt x="347472" y="430351"/>
                </a:lnTo>
                <a:lnTo>
                  <a:pt x="283749" y="448353"/>
                </a:lnTo>
                <a:lnTo>
                  <a:pt x="244601" y="455497"/>
                </a:lnTo>
                <a:lnTo>
                  <a:pt x="215574" y="453592"/>
                </a:lnTo>
                <a:lnTo>
                  <a:pt x="186118" y="452830"/>
                </a:lnTo>
                <a:lnTo>
                  <a:pt x="156948" y="450353"/>
                </a:lnTo>
                <a:lnTo>
                  <a:pt x="128777" y="443305"/>
                </a:lnTo>
                <a:lnTo>
                  <a:pt x="117419" y="428505"/>
                </a:lnTo>
                <a:lnTo>
                  <a:pt x="116204" y="404919"/>
                </a:lnTo>
                <a:lnTo>
                  <a:pt x="121277" y="381476"/>
                </a:lnTo>
                <a:lnTo>
                  <a:pt x="128777" y="367105"/>
                </a:lnTo>
                <a:lnTo>
                  <a:pt x="136767" y="361545"/>
                </a:lnTo>
                <a:lnTo>
                  <a:pt x="146399" y="358628"/>
                </a:lnTo>
                <a:lnTo>
                  <a:pt x="156745" y="356711"/>
                </a:lnTo>
                <a:lnTo>
                  <a:pt x="166877" y="354151"/>
                </a:lnTo>
                <a:lnTo>
                  <a:pt x="195691" y="356711"/>
                </a:lnTo>
                <a:lnTo>
                  <a:pt x="224789" y="358628"/>
                </a:lnTo>
                <a:lnTo>
                  <a:pt x="253888" y="361545"/>
                </a:lnTo>
                <a:lnTo>
                  <a:pt x="315039" y="387417"/>
                </a:lnTo>
                <a:lnTo>
                  <a:pt x="349948" y="426160"/>
                </a:lnTo>
                <a:lnTo>
                  <a:pt x="383428" y="470618"/>
                </a:lnTo>
                <a:lnTo>
                  <a:pt x="411479" y="508075"/>
                </a:lnTo>
                <a:lnTo>
                  <a:pt x="428458" y="529851"/>
                </a:lnTo>
                <a:lnTo>
                  <a:pt x="444436" y="552557"/>
                </a:lnTo>
                <a:lnTo>
                  <a:pt x="460128" y="575690"/>
                </a:lnTo>
                <a:lnTo>
                  <a:pt x="476250" y="598753"/>
                </a:lnTo>
                <a:lnTo>
                  <a:pt x="495145" y="612005"/>
                </a:lnTo>
                <a:lnTo>
                  <a:pt x="521112" y="619613"/>
                </a:lnTo>
                <a:lnTo>
                  <a:pt x="544079" y="623077"/>
                </a:lnTo>
                <a:lnTo>
                  <a:pt x="553974" y="623899"/>
                </a:lnTo>
                <a:lnTo>
                  <a:pt x="594670" y="596912"/>
                </a:lnTo>
                <a:lnTo>
                  <a:pt x="616019" y="583751"/>
                </a:lnTo>
                <a:lnTo>
                  <a:pt x="657605" y="533221"/>
                </a:lnTo>
                <a:lnTo>
                  <a:pt x="676370" y="469213"/>
                </a:lnTo>
                <a:lnTo>
                  <a:pt x="685573" y="437209"/>
                </a:lnTo>
                <a:lnTo>
                  <a:pt x="695705" y="405205"/>
                </a:lnTo>
                <a:lnTo>
                  <a:pt x="689538" y="385762"/>
                </a:lnTo>
                <a:lnTo>
                  <a:pt x="681227" y="362819"/>
                </a:lnTo>
                <a:lnTo>
                  <a:pt x="657605" y="326719"/>
                </a:lnTo>
                <a:lnTo>
                  <a:pt x="609599" y="309002"/>
                </a:lnTo>
                <a:lnTo>
                  <a:pt x="579881" y="301573"/>
                </a:lnTo>
                <a:lnTo>
                  <a:pt x="572297" y="310741"/>
                </a:lnTo>
                <a:lnTo>
                  <a:pt x="563784" y="319480"/>
                </a:lnTo>
                <a:lnTo>
                  <a:pt x="556843" y="328791"/>
                </a:lnTo>
                <a:lnTo>
                  <a:pt x="553974" y="339673"/>
                </a:lnTo>
                <a:lnTo>
                  <a:pt x="567086" y="374396"/>
                </a:lnTo>
                <a:lnTo>
                  <a:pt x="599986" y="404034"/>
                </a:lnTo>
                <a:lnTo>
                  <a:pt x="643018" y="427894"/>
                </a:lnTo>
                <a:lnTo>
                  <a:pt x="686525" y="445280"/>
                </a:lnTo>
                <a:lnTo>
                  <a:pt x="720851" y="455497"/>
                </a:lnTo>
                <a:lnTo>
                  <a:pt x="775977" y="448138"/>
                </a:lnTo>
                <a:lnTo>
                  <a:pt x="819714" y="442345"/>
                </a:lnTo>
                <a:lnTo>
                  <a:pt x="858202" y="438542"/>
                </a:lnTo>
                <a:lnTo>
                  <a:pt x="897579" y="437152"/>
                </a:lnTo>
                <a:lnTo>
                  <a:pt x="943983" y="438599"/>
                </a:lnTo>
                <a:lnTo>
                  <a:pt x="1003553" y="443305"/>
                </a:lnTo>
                <a:lnTo>
                  <a:pt x="1034414" y="450687"/>
                </a:lnTo>
                <a:lnTo>
                  <a:pt x="1068133" y="459497"/>
                </a:lnTo>
                <a:lnTo>
                  <a:pt x="1102137" y="466879"/>
                </a:lnTo>
                <a:lnTo>
                  <a:pt x="1133855" y="469975"/>
                </a:lnTo>
              </a:path>
            </a:pathLst>
          </a:custGeom>
          <a:noFill/>
          <a:ln w="38160">
            <a:solidFill>
              <a:srgbClr val="3434CC"/>
            </a:solidFill>
            <a:round/>
          </a:ln>
        </p:spPr>
        <p:style>
          <a:lnRef idx="0">
            <a:srgbClr val="FFFFFF"/>
          </a:lnRef>
          <a:fillRef idx="0">
            <a:srgbClr val="FFFFFF"/>
          </a:fillRef>
          <a:effectRef idx="0">
            <a:srgbClr val="FFFFFF"/>
          </a:effectRef>
          <a:fontRef idx="minor"/>
        </p:style>
      </p:sp>
      <p:grpSp>
        <p:nvGrpSpPr>
          <p:cNvPr id="167" name="Group 3"/>
          <p:cNvGrpSpPr/>
          <p:nvPr/>
        </p:nvGrpSpPr>
        <p:grpSpPr>
          <a:xfrm>
            <a:off x="4472280" y="3111480"/>
            <a:ext cx="2740680" cy="1407600"/>
            <a:chOff x="4472280" y="3111480"/>
            <a:chExt cx="2740680" cy="1407600"/>
          </a:xfrm>
        </p:grpSpPr>
        <p:sp>
          <p:nvSpPr>
            <p:cNvPr id="168" name="CustomShape 4"/>
            <p:cNvSpPr/>
            <p:nvPr/>
          </p:nvSpPr>
          <p:spPr>
            <a:xfrm>
              <a:off x="4472280" y="3912480"/>
              <a:ext cx="1102320" cy="606600"/>
            </a:xfrm>
            <a:custGeom>
              <a:avLst/>
              <a:gdLst/>
              <a:ahLst/>
              <a:cxnLst/>
              <a:rect l="l" t="t" r="r" b="b"/>
              <a:pathLst>
                <a:path w="1134110" h="624204">
                  <a:moveTo>
                    <a:pt x="0" y="31825"/>
                  </a:moveTo>
                  <a:lnTo>
                    <a:pt x="58614" y="10644"/>
                  </a:lnTo>
                  <a:lnTo>
                    <a:pt x="105441" y="678"/>
                  </a:lnTo>
                  <a:lnTo>
                    <a:pt x="154412" y="0"/>
                  </a:lnTo>
                  <a:lnTo>
                    <a:pt x="219455" y="6679"/>
                  </a:lnTo>
                  <a:lnTo>
                    <a:pt x="255127" y="25098"/>
                  </a:lnTo>
                  <a:lnTo>
                    <a:pt x="285369" y="52875"/>
                  </a:lnTo>
                  <a:lnTo>
                    <a:pt x="311610" y="86510"/>
                  </a:lnTo>
                  <a:lnTo>
                    <a:pt x="335279" y="122503"/>
                  </a:lnTo>
                  <a:lnTo>
                    <a:pt x="327433" y="176176"/>
                  </a:lnTo>
                  <a:lnTo>
                    <a:pt x="292310" y="222373"/>
                  </a:lnTo>
                  <a:lnTo>
                    <a:pt x="244601" y="210895"/>
                  </a:lnTo>
                  <a:lnTo>
                    <a:pt x="266199" y="163187"/>
                  </a:lnTo>
                  <a:lnTo>
                    <a:pt x="329684" y="140065"/>
                  </a:lnTo>
                  <a:lnTo>
                    <a:pt x="385572" y="147649"/>
                  </a:lnTo>
                  <a:lnTo>
                    <a:pt x="426053" y="164937"/>
                  </a:lnTo>
                  <a:lnTo>
                    <a:pt x="463676" y="185939"/>
                  </a:lnTo>
                  <a:lnTo>
                    <a:pt x="501300" y="207228"/>
                  </a:lnTo>
                  <a:lnTo>
                    <a:pt x="541781" y="225373"/>
                  </a:lnTo>
                  <a:lnTo>
                    <a:pt x="583120" y="210800"/>
                  </a:lnTo>
                  <a:lnTo>
                    <a:pt x="610742" y="192226"/>
                  </a:lnTo>
                  <a:lnTo>
                    <a:pt x="629221" y="164508"/>
                  </a:lnTo>
                  <a:lnTo>
                    <a:pt x="643127" y="122503"/>
                  </a:lnTo>
                  <a:lnTo>
                    <a:pt x="624923" y="92392"/>
                  </a:lnTo>
                  <a:lnTo>
                    <a:pt x="603789" y="69639"/>
                  </a:lnTo>
                  <a:lnTo>
                    <a:pt x="573369" y="66460"/>
                  </a:lnTo>
                  <a:lnTo>
                    <a:pt x="527303" y="95071"/>
                  </a:lnTo>
                  <a:lnTo>
                    <a:pt x="517671" y="111073"/>
                  </a:lnTo>
                  <a:lnTo>
                    <a:pt x="514826" y="131075"/>
                  </a:lnTo>
                  <a:lnTo>
                    <a:pt x="514981" y="152507"/>
                  </a:lnTo>
                  <a:lnTo>
                    <a:pt x="514350" y="172795"/>
                  </a:lnTo>
                  <a:lnTo>
                    <a:pt x="507051" y="229743"/>
                  </a:lnTo>
                  <a:lnTo>
                    <a:pt x="499395" y="270617"/>
                  </a:lnTo>
                  <a:lnTo>
                    <a:pt x="480167" y="307919"/>
                  </a:lnTo>
                  <a:lnTo>
                    <a:pt x="438150" y="354151"/>
                  </a:lnTo>
                  <a:lnTo>
                    <a:pt x="394811" y="395108"/>
                  </a:lnTo>
                  <a:lnTo>
                    <a:pt x="347472" y="430351"/>
                  </a:lnTo>
                  <a:lnTo>
                    <a:pt x="283749" y="448353"/>
                  </a:lnTo>
                  <a:lnTo>
                    <a:pt x="244601" y="455497"/>
                  </a:lnTo>
                  <a:lnTo>
                    <a:pt x="215574" y="453580"/>
                  </a:lnTo>
                  <a:lnTo>
                    <a:pt x="186118" y="452735"/>
                  </a:lnTo>
                  <a:lnTo>
                    <a:pt x="156948" y="450032"/>
                  </a:lnTo>
                  <a:lnTo>
                    <a:pt x="128777" y="442543"/>
                  </a:lnTo>
                  <a:lnTo>
                    <a:pt x="117419" y="428172"/>
                  </a:lnTo>
                  <a:lnTo>
                    <a:pt x="116204" y="404729"/>
                  </a:lnTo>
                  <a:lnTo>
                    <a:pt x="121277" y="381142"/>
                  </a:lnTo>
                  <a:lnTo>
                    <a:pt x="128777" y="366343"/>
                  </a:lnTo>
                  <a:lnTo>
                    <a:pt x="136767" y="361223"/>
                  </a:lnTo>
                  <a:lnTo>
                    <a:pt x="146399" y="358532"/>
                  </a:lnTo>
                  <a:lnTo>
                    <a:pt x="156745" y="356699"/>
                  </a:lnTo>
                  <a:lnTo>
                    <a:pt x="166877" y="354151"/>
                  </a:lnTo>
                  <a:lnTo>
                    <a:pt x="195691" y="356699"/>
                  </a:lnTo>
                  <a:lnTo>
                    <a:pt x="224789" y="358532"/>
                  </a:lnTo>
                  <a:lnTo>
                    <a:pt x="253888" y="361223"/>
                  </a:lnTo>
                  <a:lnTo>
                    <a:pt x="315039" y="387096"/>
                  </a:lnTo>
                  <a:lnTo>
                    <a:pt x="349948" y="426065"/>
                  </a:lnTo>
                  <a:lnTo>
                    <a:pt x="383428" y="470606"/>
                  </a:lnTo>
                  <a:lnTo>
                    <a:pt x="411479" y="508075"/>
                  </a:lnTo>
                  <a:lnTo>
                    <a:pt x="428458" y="529851"/>
                  </a:lnTo>
                  <a:lnTo>
                    <a:pt x="444436" y="552557"/>
                  </a:lnTo>
                  <a:lnTo>
                    <a:pt x="460128" y="575691"/>
                  </a:lnTo>
                  <a:lnTo>
                    <a:pt x="476250" y="598753"/>
                  </a:lnTo>
                  <a:lnTo>
                    <a:pt x="495145" y="612005"/>
                  </a:lnTo>
                  <a:lnTo>
                    <a:pt x="521112" y="619613"/>
                  </a:lnTo>
                  <a:lnTo>
                    <a:pt x="544079" y="623077"/>
                  </a:lnTo>
                  <a:lnTo>
                    <a:pt x="553974" y="623899"/>
                  </a:lnTo>
                  <a:lnTo>
                    <a:pt x="594670" y="596912"/>
                  </a:lnTo>
                  <a:lnTo>
                    <a:pt x="616019" y="583751"/>
                  </a:lnTo>
                  <a:lnTo>
                    <a:pt x="657605" y="533221"/>
                  </a:lnTo>
                  <a:lnTo>
                    <a:pt x="676370" y="469118"/>
                  </a:lnTo>
                  <a:lnTo>
                    <a:pt x="685573" y="436887"/>
                  </a:lnTo>
                  <a:lnTo>
                    <a:pt x="695705" y="404443"/>
                  </a:lnTo>
                  <a:lnTo>
                    <a:pt x="689538" y="385441"/>
                  </a:lnTo>
                  <a:lnTo>
                    <a:pt x="681227" y="362723"/>
                  </a:lnTo>
                  <a:lnTo>
                    <a:pt x="657605" y="326719"/>
                  </a:lnTo>
                  <a:lnTo>
                    <a:pt x="609600" y="309002"/>
                  </a:lnTo>
                  <a:lnTo>
                    <a:pt x="579881" y="301573"/>
                  </a:lnTo>
                  <a:lnTo>
                    <a:pt x="572297" y="310741"/>
                  </a:lnTo>
                  <a:lnTo>
                    <a:pt x="563784" y="319480"/>
                  </a:lnTo>
                  <a:lnTo>
                    <a:pt x="556843" y="328791"/>
                  </a:lnTo>
                  <a:lnTo>
                    <a:pt x="553974" y="339673"/>
                  </a:lnTo>
                  <a:lnTo>
                    <a:pt x="567086" y="374396"/>
                  </a:lnTo>
                  <a:lnTo>
                    <a:pt x="599986" y="404034"/>
                  </a:lnTo>
                  <a:lnTo>
                    <a:pt x="643018" y="427894"/>
                  </a:lnTo>
                  <a:lnTo>
                    <a:pt x="686525" y="445280"/>
                  </a:lnTo>
                  <a:lnTo>
                    <a:pt x="720851" y="455497"/>
                  </a:lnTo>
                  <a:lnTo>
                    <a:pt x="775977" y="448134"/>
                  </a:lnTo>
                  <a:lnTo>
                    <a:pt x="819714" y="442317"/>
                  </a:lnTo>
                  <a:lnTo>
                    <a:pt x="858202" y="438447"/>
                  </a:lnTo>
                  <a:lnTo>
                    <a:pt x="897579" y="436927"/>
                  </a:lnTo>
                  <a:lnTo>
                    <a:pt x="943983" y="438158"/>
                  </a:lnTo>
                  <a:lnTo>
                    <a:pt x="1003553" y="442543"/>
                  </a:lnTo>
                  <a:lnTo>
                    <a:pt x="1034414" y="450365"/>
                  </a:lnTo>
                  <a:lnTo>
                    <a:pt x="1068133" y="459402"/>
                  </a:lnTo>
                  <a:lnTo>
                    <a:pt x="1102137" y="466867"/>
                  </a:lnTo>
                  <a:lnTo>
                    <a:pt x="1133855" y="469975"/>
                  </a:lnTo>
                </a:path>
              </a:pathLst>
            </a:custGeom>
            <a:noFill/>
            <a:ln w="38160">
              <a:solidFill>
                <a:srgbClr val="34CCCC"/>
              </a:solidFill>
              <a:round/>
            </a:ln>
          </p:spPr>
          <p:style>
            <a:lnRef idx="0">
              <a:srgbClr val="FFFFFF"/>
            </a:lnRef>
            <a:fillRef idx="0">
              <a:srgbClr val="FFFFFF"/>
            </a:fillRef>
            <a:effectRef idx="0">
              <a:srgbClr val="FFFFFF"/>
            </a:effectRef>
            <a:fontRef idx="minor"/>
          </p:style>
        </p:sp>
        <p:sp>
          <p:nvSpPr>
            <p:cNvPr id="169" name="CustomShape 5"/>
            <p:cNvSpPr/>
            <p:nvPr/>
          </p:nvSpPr>
          <p:spPr>
            <a:xfrm>
              <a:off x="6398280" y="3111480"/>
              <a:ext cx="360" cy="518400"/>
            </a:xfrm>
            <a:custGeom>
              <a:avLst/>
              <a:gdLst/>
              <a:ahLst/>
              <a:cxnLst/>
              <a:rect l="l" t="t" r="r" b="b"/>
              <a:pathLst>
                <a:path h="533400">
                  <a:moveTo>
                    <a:pt x="0" y="0"/>
                  </a:moveTo>
                  <a:lnTo>
                    <a:pt x="0" y="533399"/>
                  </a:lnTo>
                </a:path>
              </a:pathLst>
            </a:custGeom>
            <a:noFill/>
            <a:ln w="25560">
              <a:solidFill>
                <a:srgbClr val="010101"/>
              </a:solidFill>
              <a:round/>
            </a:ln>
          </p:spPr>
          <p:style>
            <a:lnRef idx="0">
              <a:srgbClr val="FFFFFF"/>
            </a:lnRef>
            <a:fillRef idx="0">
              <a:srgbClr val="FFFFFF"/>
            </a:fillRef>
            <a:effectRef idx="0">
              <a:srgbClr val="FFFFFF"/>
            </a:effectRef>
            <a:fontRef idx="minor"/>
          </p:style>
        </p:sp>
        <p:sp>
          <p:nvSpPr>
            <p:cNvPr id="170" name="CustomShape 6"/>
            <p:cNvSpPr/>
            <p:nvPr/>
          </p:nvSpPr>
          <p:spPr>
            <a:xfrm>
              <a:off x="5509440" y="3619080"/>
              <a:ext cx="1703520" cy="387360"/>
            </a:xfrm>
            <a:custGeom>
              <a:avLst/>
              <a:gdLst/>
              <a:ahLst/>
              <a:cxnLst/>
              <a:rect l="l" t="t" r="r" b="b"/>
              <a:pathLst>
                <a:path w="1752600" h="398779">
                  <a:moveTo>
                    <a:pt x="1752600" y="392430"/>
                  </a:moveTo>
                  <a:lnTo>
                    <a:pt x="1699260" y="326136"/>
                  </a:lnTo>
                  <a:lnTo>
                    <a:pt x="1688630" y="349161"/>
                  </a:lnTo>
                  <a:lnTo>
                    <a:pt x="919734" y="0"/>
                  </a:lnTo>
                  <a:lnTo>
                    <a:pt x="914590" y="11010"/>
                  </a:lnTo>
                  <a:lnTo>
                    <a:pt x="909828" y="0"/>
                  </a:lnTo>
                  <a:lnTo>
                    <a:pt x="65735" y="351777"/>
                  </a:lnTo>
                  <a:lnTo>
                    <a:pt x="55626" y="327660"/>
                  </a:lnTo>
                  <a:lnTo>
                    <a:pt x="0" y="392430"/>
                  </a:lnTo>
                  <a:lnTo>
                    <a:pt x="54102" y="396303"/>
                  </a:lnTo>
                  <a:lnTo>
                    <a:pt x="85344" y="398526"/>
                  </a:lnTo>
                  <a:lnTo>
                    <a:pt x="75361" y="374751"/>
                  </a:lnTo>
                  <a:lnTo>
                    <a:pt x="914158" y="25184"/>
                  </a:lnTo>
                  <a:lnTo>
                    <a:pt x="1677771" y="372694"/>
                  </a:lnTo>
                  <a:lnTo>
                    <a:pt x="1667256" y="395478"/>
                  </a:lnTo>
                  <a:lnTo>
                    <a:pt x="1700022" y="394309"/>
                  </a:lnTo>
                  <a:lnTo>
                    <a:pt x="1752600" y="392430"/>
                  </a:lnTo>
                  <a:close/>
                </a:path>
              </a:pathLst>
            </a:custGeom>
            <a:solidFill>
              <a:srgbClr val="010101"/>
            </a:solidFill>
            <a:ln>
              <a:noFill/>
            </a:ln>
          </p:spPr>
          <p:style>
            <a:lnRef idx="0">
              <a:srgbClr val="FFFFFF"/>
            </a:lnRef>
            <a:fillRef idx="0">
              <a:srgbClr val="FFFFFF"/>
            </a:fillRef>
            <a:effectRef idx="0">
              <a:srgbClr val="FFFFFF"/>
            </a:effectRef>
            <a:fontRef idx="minor"/>
          </p:style>
        </p:sp>
      </p:grpSp>
      <p:sp>
        <p:nvSpPr>
          <p:cNvPr id="171" name="CustomShape 7"/>
          <p:cNvSpPr/>
          <p:nvPr/>
        </p:nvSpPr>
        <p:spPr>
          <a:xfrm>
            <a:off x="7371000" y="3858480"/>
            <a:ext cx="1101600" cy="606600"/>
          </a:xfrm>
          <a:custGeom>
            <a:avLst/>
            <a:gdLst/>
            <a:ahLst/>
            <a:cxnLst/>
            <a:rect l="l" t="t" r="r" b="b"/>
            <a:pathLst>
              <a:path w="1133475" h="624204">
                <a:moveTo>
                  <a:pt x="0" y="31825"/>
                </a:moveTo>
                <a:lnTo>
                  <a:pt x="58602" y="10644"/>
                </a:lnTo>
                <a:lnTo>
                  <a:pt x="105346" y="678"/>
                </a:lnTo>
                <a:lnTo>
                  <a:pt x="154090" y="0"/>
                </a:lnTo>
                <a:lnTo>
                  <a:pt x="218694" y="6679"/>
                </a:lnTo>
                <a:lnTo>
                  <a:pt x="254793" y="25419"/>
                </a:lnTo>
                <a:lnTo>
                  <a:pt x="285178" y="53161"/>
                </a:lnTo>
                <a:lnTo>
                  <a:pt x="311276" y="86617"/>
                </a:lnTo>
                <a:lnTo>
                  <a:pt x="334518" y="122503"/>
                </a:lnTo>
                <a:lnTo>
                  <a:pt x="327112" y="176176"/>
                </a:lnTo>
                <a:lnTo>
                  <a:pt x="292298" y="222373"/>
                </a:lnTo>
                <a:lnTo>
                  <a:pt x="244601" y="210895"/>
                </a:lnTo>
                <a:lnTo>
                  <a:pt x="265771" y="163187"/>
                </a:lnTo>
                <a:lnTo>
                  <a:pt x="329255" y="140065"/>
                </a:lnTo>
                <a:lnTo>
                  <a:pt x="385572" y="147649"/>
                </a:lnTo>
                <a:lnTo>
                  <a:pt x="425934" y="164937"/>
                </a:lnTo>
                <a:lnTo>
                  <a:pt x="463296" y="185939"/>
                </a:lnTo>
                <a:lnTo>
                  <a:pt x="500657" y="207228"/>
                </a:lnTo>
                <a:lnTo>
                  <a:pt x="541020" y="225373"/>
                </a:lnTo>
                <a:lnTo>
                  <a:pt x="582787" y="210800"/>
                </a:lnTo>
                <a:lnTo>
                  <a:pt x="610552" y="192226"/>
                </a:lnTo>
                <a:lnTo>
                  <a:pt x="628888" y="164508"/>
                </a:lnTo>
                <a:lnTo>
                  <a:pt x="642366" y="122503"/>
                </a:lnTo>
                <a:lnTo>
                  <a:pt x="624161" y="92392"/>
                </a:lnTo>
                <a:lnTo>
                  <a:pt x="603027" y="69639"/>
                </a:lnTo>
                <a:lnTo>
                  <a:pt x="572607" y="66460"/>
                </a:lnTo>
                <a:lnTo>
                  <a:pt x="526542" y="95071"/>
                </a:lnTo>
                <a:lnTo>
                  <a:pt x="517028" y="111073"/>
                </a:lnTo>
                <a:lnTo>
                  <a:pt x="514445" y="131075"/>
                </a:lnTo>
                <a:lnTo>
                  <a:pt x="514861" y="152507"/>
                </a:lnTo>
                <a:lnTo>
                  <a:pt x="514350" y="172795"/>
                </a:lnTo>
                <a:lnTo>
                  <a:pt x="507051" y="229743"/>
                </a:lnTo>
                <a:lnTo>
                  <a:pt x="499395" y="270617"/>
                </a:lnTo>
                <a:lnTo>
                  <a:pt x="480167" y="307919"/>
                </a:lnTo>
                <a:lnTo>
                  <a:pt x="438150" y="354151"/>
                </a:lnTo>
                <a:lnTo>
                  <a:pt x="394525" y="395108"/>
                </a:lnTo>
                <a:lnTo>
                  <a:pt x="347472" y="430351"/>
                </a:lnTo>
                <a:lnTo>
                  <a:pt x="283464" y="448353"/>
                </a:lnTo>
                <a:lnTo>
                  <a:pt x="244601" y="455497"/>
                </a:lnTo>
                <a:lnTo>
                  <a:pt x="215455" y="453592"/>
                </a:lnTo>
                <a:lnTo>
                  <a:pt x="185737" y="452830"/>
                </a:lnTo>
                <a:lnTo>
                  <a:pt x="156305" y="450353"/>
                </a:lnTo>
                <a:lnTo>
                  <a:pt x="128016" y="443305"/>
                </a:lnTo>
                <a:lnTo>
                  <a:pt x="116764" y="428505"/>
                </a:lnTo>
                <a:lnTo>
                  <a:pt x="115728" y="404919"/>
                </a:lnTo>
                <a:lnTo>
                  <a:pt x="120836" y="381476"/>
                </a:lnTo>
                <a:lnTo>
                  <a:pt x="128016" y="367105"/>
                </a:lnTo>
                <a:lnTo>
                  <a:pt x="136433" y="361545"/>
                </a:lnTo>
                <a:lnTo>
                  <a:pt x="146208" y="358628"/>
                </a:lnTo>
                <a:lnTo>
                  <a:pt x="156412" y="356711"/>
                </a:lnTo>
                <a:lnTo>
                  <a:pt x="166116" y="354151"/>
                </a:lnTo>
                <a:lnTo>
                  <a:pt x="195048" y="356711"/>
                </a:lnTo>
                <a:lnTo>
                  <a:pt x="224409" y="358628"/>
                </a:lnTo>
                <a:lnTo>
                  <a:pt x="253769" y="361545"/>
                </a:lnTo>
                <a:lnTo>
                  <a:pt x="315027" y="387417"/>
                </a:lnTo>
                <a:lnTo>
                  <a:pt x="349853" y="426160"/>
                </a:lnTo>
                <a:lnTo>
                  <a:pt x="383107" y="470618"/>
                </a:lnTo>
                <a:lnTo>
                  <a:pt x="410718" y="508075"/>
                </a:lnTo>
                <a:lnTo>
                  <a:pt x="428136" y="529851"/>
                </a:lnTo>
                <a:lnTo>
                  <a:pt x="444341" y="552557"/>
                </a:lnTo>
                <a:lnTo>
                  <a:pt x="460117" y="575691"/>
                </a:lnTo>
                <a:lnTo>
                  <a:pt x="476250" y="598753"/>
                </a:lnTo>
                <a:lnTo>
                  <a:pt x="495145" y="612005"/>
                </a:lnTo>
                <a:lnTo>
                  <a:pt x="521112" y="619613"/>
                </a:lnTo>
                <a:lnTo>
                  <a:pt x="544079" y="623077"/>
                </a:lnTo>
                <a:lnTo>
                  <a:pt x="553974" y="623899"/>
                </a:lnTo>
                <a:lnTo>
                  <a:pt x="594372" y="596912"/>
                </a:lnTo>
                <a:lnTo>
                  <a:pt x="615641" y="583751"/>
                </a:lnTo>
                <a:lnTo>
                  <a:pt x="656844" y="533221"/>
                </a:lnTo>
                <a:lnTo>
                  <a:pt x="675894" y="469213"/>
                </a:lnTo>
                <a:lnTo>
                  <a:pt x="684918" y="437209"/>
                </a:lnTo>
                <a:lnTo>
                  <a:pt x="694944" y="405205"/>
                </a:lnTo>
                <a:lnTo>
                  <a:pt x="689098" y="385762"/>
                </a:lnTo>
                <a:lnTo>
                  <a:pt x="680751" y="362819"/>
                </a:lnTo>
                <a:lnTo>
                  <a:pt x="656844" y="326719"/>
                </a:lnTo>
                <a:lnTo>
                  <a:pt x="609123" y="309002"/>
                </a:lnTo>
                <a:lnTo>
                  <a:pt x="579120" y="301573"/>
                </a:lnTo>
                <a:lnTo>
                  <a:pt x="571976" y="310741"/>
                </a:lnTo>
                <a:lnTo>
                  <a:pt x="563689" y="319480"/>
                </a:lnTo>
                <a:lnTo>
                  <a:pt x="556831" y="328791"/>
                </a:lnTo>
                <a:lnTo>
                  <a:pt x="553974" y="339673"/>
                </a:lnTo>
                <a:lnTo>
                  <a:pt x="567013" y="374396"/>
                </a:lnTo>
                <a:lnTo>
                  <a:pt x="599767" y="404034"/>
                </a:lnTo>
                <a:lnTo>
                  <a:pt x="642689" y="427894"/>
                </a:lnTo>
                <a:lnTo>
                  <a:pt x="686232" y="445280"/>
                </a:lnTo>
                <a:lnTo>
                  <a:pt x="720851" y="455497"/>
                </a:lnTo>
                <a:lnTo>
                  <a:pt x="775656" y="448138"/>
                </a:lnTo>
                <a:lnTo>
                  <a:pt x="819178" y="442345"/>
                </a:lnTo>
                <a:lnTo>
                  <a:pt x="857535" y="438542"/>
                </a:lnTo>
                <a:lnTo>
                  <a:pt x="896845" y="437152"/>
                </a:lnTo>
                <a:lnTo>
                  <a:pt x="943225" y="438599"/>
                </a:lnTo>
                <a:lnTo>
                  <a:pt x="1002792" y="443305"/>
                </a:lnTo>
                <a:lnTo>
                  <a:pt x="1033652" y="450687"/>
                </a:lnTo>
                <a:lnTo>
                  <a:pt x="1067371" y="459497"/>
                </a:lnTo>
                <a:lnTo>
                  <a:pt x="1101375" y="466879"/>
                </a:lnTo>
                <a:lnTo>
                  <a:pt x="1133094" y="469975"/>
                </a:lnTo>
              </a:path>
            </a:pathLst>
          </a:custGeom>
          <a:noFill/>
          <a:ln w="38160">
            <a:solidFill>
              <a:srgbClr val="018080"/>
            </a:solidFill>
            <a:round/>
          </a:ln>
        </p:spPr>
        <p:style>
          <a:lnRef idx="0">
            <a:srgbClr val="FFFFFF"/>
          </a:lnRef>
          <a:fillRef idx="0">
            <a:srgbClr val="FFFFFF"/>
          </a:fillRef>
          <a:effectRef idx="0">
            <a:srgbClr val="FFFFFF"/>
          </a:effectRef>
          <a:fontRef idx="minor"/>
        </p:style>
      </p:sp>
      <p:sp>
        <p:nvSpPr>
          <p:cNvPr id="172" name="CustomShape 8"/>
          <p:cNvSpPr/>
          <p:nvPr/>
        </p:nvSpPr>
        <p:spPr>
          <a:xfrm>
            <a:off x="612742" y="3902075"/>
            <a:ext cx="3414428" cy="823595"/>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indent="105410">
              <a:lnSpc>
                <a:spcPct val="100000"/>
              </a:lnSpc>
              <a:spcBef>
                <a:spcPts val="100"/>
              </a:spcBef>
            </a:pPr>
            <a:r>
              <a:rPr lang="en-AU" sz="1750" b="0" strike="noStrike" spc="-29" dirty="0">
                <a:solidFill>
                  <a:srgbClr val="000000"/>
                </a:solidFill>
                <a:latin typeface="Calibri" panose="020F0502020204030204" pitchFamily="34" charset="0"/>
              </a:rPr>
              <a:t>Similar </a:t>
            </a:r>
            <a:r>
              <a:rPr lang="en-AU" sz="1750" b="0" strike="noStrike" spc="-63" dirty="0">
                <a:solidFill>
                  <a:srgbClr val="000000"/>
                </a:solidFill>
                <a:latin typeface="Calibri" panose="020F0502020204030204" pitchFamily="34" charset="0"/>
              </a:rPr>
              <a:t>(homologous) </a:t>
            </a:r>
            <a:r>
              <a:rPr lang="en-AU" sz="1750" b="0" strike="noStrike" spc="-58" dirty="0">
                <a:solidFill>
                  <a:srgbClr val="000000"/>
                </a:solidFill>
                <a:latin typeface="Calibri" panose="020F0502020204030204" pitchFamily="34" charset="0"/>
              </a:rPr>
              <a:t> </a:t>
            </a:r>
            <a:r>
              <a:rPr lang="en-AU" sz="1750" b="0" strike="noStrike" spc="-32" dirty="0">
                <a:solidFill>
                  <a:srgbClr val="000000"/>
                </a:solidFill>
                <a:latin typeface="Calibri" panose="020F0502020204030204" pitchFamily="34" charset="0"/>
              </a:rPr>
              <a:t>protein/gene</a:t>
            </a:r>
            <a:r>
              <a:rPr lang="en-AU" sz="1750" b="0" strike="noStrike" spc="-69" dirty="0">
                <a:solidFill>
                  <a:srgbClr val="000000"/>
                </a:solidFill>
                <a:latin typeface="Calibri" panose="020F0502020204030204" pitchFamily="34" charset="0"/>
              </a:rPr>
              <a:t> </a:t>
            </a:r>
            <a:endParaRPr lang="en-AU" sz="1750" b="0" strike="noStrike" spc="-1" dirty="0">
              <a:latin typeface="Calibri" panose="020F0502020204030204" pitchFamily="34" charset="0"/>
            </a:endParaRPr>
          </a:p>
          <a:p>
            <a:pPr marL="12700" indent="105410">
              <a:lnSpc>
                <a:spcPct val="100000"/>
              </a:lnSpc>
              <a:spcBef>
                <a:spcPts val="100"/>
              </a:spcBef>
            </a:pPr>
            <a:r>
              <a:rPr lang="en-AU" sz="1750" b="0" strike="noStrike" spc="4" dirty="0">
                <a:solidFill>
                  <a:srgbClr val="000000"/>
                </a:solidFill>
                <a:latin typeface="Calibri" panose="020F0502020204030204" pitchFamily="34" charset="0"/>
              </a:rPr>
              <a:t>sequences</a:t>
            </a:r>
            <a:endParaRPr lang="en-AU" sz="1750" b="0" strike="noStrike" spc="-1" dirty="0">
              <a:latin typeface="Calibri" panose="020F0502020204030204" pitchFamily="34" charset="0"/>
            </a:endParaRPr>
          </a:p>
        </p:txBody>
      </p:sp>
      <p:sp>
        <p:nvSpPr>
          <p:cNvPr id="173" name="CustomShape 9"/>
          <p:cNvSpPr/>
          <p:nvPr/>
        </p:nvSpPr>
        <p:spPr>
          <a:xfrm>
            <a:off x="1616040" y="2170440"/>
            <a:ext cx="5168520" cy="27900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indent="635635">
              <a:lnSpc>
                <a:spcPct val="100000"/>
              </a:lnSpc>
              <a:spcBef>
                <a:spcPts val="100"/>
              </a:spcBef>
            </a:pPr>
            <a:r>
              <a:rPr lang="en-AU" sz="1750" b="0" strike="noStrike" spc="-9" dirty="0">
                <a:solidFill>
                  <a:srgbClr val="000000"/>
                </a:solidFill>
                <a:latin typeface="Calibri" panose="020F0502020204030204" pitchFamily="34" charset="0"/>
              </a:rPr>
              <a:t>Ancestral </a:t>
            </a:r>
            <a:r>
              <a:rPr lang="en-AU" sz="1750" b="0" strike="noStrike" spc="-32" dirty="0">
                <a:solidFill>
                  <a:srgbClr val="000000"/>
                </a:solidFill>
                <a:latin typeface="Calibri" panose="020F0502020204030204" pitchFamily="34" charset="0"/>
              </a:rPr>
              <a:t>protein/gene</a:t>
            </a:r>
            <a:r>
              <a:rPr lang="en-AU" sz="1750" b="0" strike="noStrike" spc="-89" dirty="0">
                <a:solidFill>
                  <a:srgbClr val="000000"/>
                </a:solidFill>
                <a:latin typeface="Calibri" panose="020F0502020204030204" pitchFamily="34" charset="0"/>
              </a:rPr>
              <a:t> </a:t>
            </a:r>
            <a:r>
              <a:rPr lang="en-AU" sz="1750" b="0" strike="noStrike" spc="-1" dirty="0">
                <a:solidFill>
                  <a:srgbClr val="000000"/>
                </a:solidFill>
                <a:latin typeface="Calibri" panose="020F0502020204030204" pitchFamily="34" charset="0"/>
              </a:rPr>
              <a:t>sequence</a:t>
            </a:r>
            <a:endParaRPr lang="en-AU" sz="1750" b="0" strike="noStrike" spc="-1" dirty="0">
              <a:latin typeface="Calibri" panose="020F0502020204030204" pitchFamily="34" charset="0"/>
            </a:endParaRPr>
          </a:p>
        </p:txBody>
      </p:sp>
      <p:sp>
        <p:nvSpPr>
          <p:cNvPr id="174" name="CustomShape 10"/>
          <p:cNvSpPr/>
          <p:nvPr/>
        </p:nvSpPr>
        <p:spPr>
          <a:xfrm>
            <a:off x="1486080" y="5407920"/>
            <a:ext cx="7481880" cy="641160"/>
          </a:xfrm>
          <a:prstGeom prst="rect">
            <a:avLst/>
          </a:prstGeom>
          <a:noFill/>
          <a:ln w="9360">
            <a:solidFill>
              <a:srgbClr val="010101"/>
            </a:solidFill>
            <a:round/>
          </a:ln>
        </p:spPr>
        <p:style>
          <a:lnRef idx="0">
            <a:srgbClr val="FFFFFF"/>
          </a:lnRef>
          <a:fillRef idx="0">
            <a:srgbClr val="FFFFFF"/>
          </a:fillRef>
          <a:effectRef idx="0">
            <a:srgbClr val="FFFFFF"/>
          </a:effectRef>
          <a:fontRef idx="minor"/>
        </p:style>
        <p:txBody>
          <a:bodyPr lIns="0" tIns="108000" rIns="0" bIns="0"/>
          <a:lstStyle/>
          <a:p>
            <a:pPr marL="149225">
              <a:lnSpc>
                <a:spcPct val="100000"/>
              </a:lnSpc>
              <a:spcBef>
                <a:spcPts val="875"/>
              </a:spcBef>
            </a:pPr>
            <a:r>
              <a:rPr lang="en-AU" sz="1750" spc="-29" dirty="0">
                <a:solidFill>
                  <a:srgbClr val="000000"/>
                </a:solidFill>
                <a:latin typeface="Calibri" panose="020F0502020204030204" pitchFamily="34" charset="0"/>
              </a:rPr>
              <a:t>S</a:t>
            </a:r>
            <a:r>
              <a:rPr lang="en-AU" sz="1750" b="0" strike="noStrike" spc="-29" dirty="0">
                <a:solidFill>
                  <a:srgbClr val="000000"/>
                </a:solidFill>
                <a:latin typeface="Calibri" panose="020F0502020204030204" pitchFamily="34" charset="0"/>
              </a:rPr>
              <a:t>imilar</a:t>
            </a:r>
            <a:r>
              <a:rPr lang="en-AU" sz="1750" b="0" strike="noStrike" spc="-9" dirty="0">
                <a:solidFill>
                  <a:srgbClr val="000000"/>
                </a:solidFill>
                <a:latin typeface="Calibri" panose="020F0502020204030204" pitchFamily="34" charset="0"/>
              </a:rPr>
              <a:t> </a:t>
            </a:r>
            <a:r>
              <a:rPr lang="en-AU" sz="1750" b="0" strike="noStrike" spc="4" dirty="0">
                <a:solidFill>
                  <a:srgbClr val="000000"/>
                </a:solidFill>
                <a:latin typeface="Calibri" panose="020F0502020204030204" pitchFamily="34" charset="0"/>
              </a:rPr>
              <a:t>sequences:</a:t>
            </a:r>
            <a:r>
              <a:rPr lang="en-AU" sz="1750" b="0" strike="noStrike" spc="-4" dirty="0">
                <a:solidFill>
                  <a:srgbClr val="000000"/>
                </a:solidFill>
                <a:latin typeface="Calibri" panose="020F0502020204030204" pitchFamily="34" charset="0"/>
              </a:rPr>
              <a:t> </a:t>
            </a:r>
            <a:r>
              <a:rPr lang="en-AU" sz="1750" b="0" strike="noStrike" spc="-63" dirty="0">
                <a:solidFill>
                  <a:srgbClr val="000000"/>
                </a:solidFill>
                <a:latin typeface="Calibri" panose="020F0502020204030204" pitchFamily="34" charset="0"/>
              </a:rPr>
              <a:t>probably</a:t>
            </a:r>
            <a:r>
              <a:rPr lang="en-AU" sz="1750" b="0" strike="noStrike" spc="-4" dirty="0">
                <a:solidFill>
                  <a:srgbClr val="000000"/>
                </a:solidFill>
                <a:latin typeface="Calibri" panose="020F0502020204030204" pitchFamily="34" charset="0"/>
              </a:rPr>
              <a:t> </a:t>
            </a:r>
            <a:r>
              <a:rPr lang="en-AU" sz="1750" b="0" strike="noStrike" spc="-43" dirty="0">
                <a:solidFill>
                  <a:srgbClr val="000000"/>
                </a:solidFill>
                <a:latin typeface="Calibri" panose="020F0502020204030204" pitchFamily="34" charset="0"/>
              </a:rPr>
              <a:t>have</a:t>
            </a:r>
            <a:r>
              <a:rPr lang="en-AU" sz="1750" b="0" strike="noStrike" spc="-4" dirty="0">
                <a:solidFill>
                  <a:srgbClr val="000000"/>
                </a:solidFill>
                <a:latin typeface="Calibri" panose="020F0502020204030204" pitchFamily="34" charset="0"/>
              </a:rPr>
              <a:t> </a:t>
            </a:r>
            <a:r>
              <a:rPr lang="en-AU" sz="1750" b="0" strike="noStrike" spc="-63" dirty="0">
                <a:solidFill>
                  <a:srgbClr val="000000"/>
                </a:solidFill>
                <a:latin typeface="Calibri" panose="020F0502020204030204" pitchFamily="34" charset="0"/>
              </a:rPr>
              <a:t>the</a:t>
            </a:r>
            <a:r>
              <a:rPr lang="en-AU" sz="1750" b="0" strike="noStrike" spc="-4" dirty="0">
                <a:solidFill>
                  <a:srgbClr val="000000"/>
                </a:solidFill>
                <a:latin typeface="Calibri" panose="020F0502020204030204" pitchFamily="34" charset="0"/>
              </a:rPr>
              <a:t> </a:t>
            </a:r>
            <a:r>
              <a:rPr lang="en-AU" sz="1750" b="0" strike="noStrike" spc="9" dirty="0">
                <a:solidFill>
                  <a:srgbClr val="000000"/>
                </a:solidFill>
                <a:latin typeface="Calibri" panose="020F0502020204030204" pitchFamily="34" charset="0"/>
              </a:rPr>
              <a:t>same</a:t>
            </a:r>
            <a:r>
              <a:rPr lang="en-AU" sz="1750" b="0" strike="noStrike" spc="-4" dirty="0">
                <a:solidFill>
                  <a:srgbClr val="000000"/>
                </a:solidFill>
                <a:latin typeface="Calibri" panose="020F0502020204030204" pitchFamily="34" charset="0"/>
              </a:rPr>
              <a:t> </a:t>
            </a:r>
            <a:r>
              <a:rPr lang="en-AU" sz="1750" b="0" strike="noStrike" spc="-24" dirty="0">
                <a:solidFill>
                  <a:srgbClr val="000000"/>
                </a:solidFill>
                <a:latin typeface="Calibri" panose="020F0502020204030204" pitchFamily="34" charset="0"/>
              </a:rPr>
              <a:t>ancestor,</a:t>
            </a:r>
            <a:r>
              <a:rPr lang="en-AU" sz="1750" b="0" strike="noStrike" spc="-4" dirty="0">
                <a:solidFill>
                  <a:srgbClr val="000000"/>
                </a:solidFill>
                <a:latin typeface="Calibri" panose="020F0502020204030204" pitchFamily="34" charset="0"/>
              </a:rPr>
              <a:t> </a:t>
            </a:r>
            <a:r>
              <a:rPr lang="en-AU" sz="1750" b="0" strike="noStrike" spc="-1" dirty="0">
                <a:solidFill>
                  <a:srgbClr val="000000"/>
                </a:solidFill>
                <a:latin typeface="Calibri" panose="020F0502020204030204" pitchFamily="34" charset="0"/>
              </a:rPr>
              <a:t>share</a:t>
            </a:r>
            <a:r>
              <a:rPr lang="en-AU" sz="1750" b="0" strike="noStrike" spc="-4" dirty="0">
                <a:solidFill>
                  <a:srgbClr val="000000"/>
                </a:solidFill>
                <a:latin typeface="Calibri" panose="020F0502020204030204" pitchFamily="34" charset="0"/>
              </a:rPr>
              <a:t> </a:t>
            </a:r>
            <a:r>
              <a:rPr lang="en-AU" sz="1750" b="0" strike="noStrike" spc="-69" dirty="0">
                <a:solidFill>
                  <a:srgbClr val="000000"/>
                </a:solidFill>
                <a:latin typeface="Calibri" panose="020F0502020204030204" pitchFamily="34" charset="0"/>
              </a:rPr>
              <a:t>the</a:t>
            </a:r>
            <a:r>
              <a:rPr lang="en-AU" sz="1750" b="0" strike="noStrike" spc="-4" dirty="0">
                <a:solidFill>
                  <a:srgbClr val="000000"/>
                </a:solidFill>
                <a:latin typeface="Calibri" panose="020F0502020204030204" pitchFamily="34" charset="0"/>
              </a:rPr>
              <a:t> </a:t>
            </a:r>
            <a:r>
              <a:rPr lang="en-AU" sz="1750" b="0" strike="noStrike" spc="9" dirty="0">
                <a:solidFill>
                  <a:srgbClr val="000000"/>
                </a:solidFill>
                <a:latin typeface="Calibri" panose="020F0502020204030204" pitchFamily="34" charset="0"/>
              </a:rPr>
              <a:t>same</a:t>
            </a:r>
            <a:r>
              <a:rPr lang="en-AU" sz="1750" b="0" strike="noStrike" spc="-4" dirty="0">
                <a:solidFill>
                  <a:srgbClr val="000000"/>
                </a:solidFill>
                <a:latin typeface="Calibri" panose="020F0502020204030204" pitchFamily="34" charset="0"/>
              </a:rPr>
              <a:t> </a:t>
            </a:r>
            <a:r>
              <a:rPr lang="en-AU" sz="1750" b="0" strike="noStrike" spc="-43" dirty="0">
                <a:solidFill>
                  <a:srgbClr val="000000"/>
                </a:solidFill>
                <a:latin typeface="Calibri" panose="020F0502020204030204" pitchFamily="34" charset="0"/>
              </a:rPr>
              <a:t>structure, </a:t>
            </a:r>
            <a:r>
              <a:rPr lang="en-AU" sz="1750" b="0" strike="noStrike" spc="-514" dirty="0">
                <a:solidFill>
                  <a:srgbClr val="000000"/>
                </a:solidFill>
                <a:latin typeface="Calibri" panose="020F0502020204030204" pitchFamily="34" charset="0"/>
              </a:rPr>
              <a:t> </a:t>
            </a:r>
            <a:r>
              <a:rPr lang="en-AU" sz="1750" b="0" strike="noStrike" spc="-24" dirty="0">
                <a:solidFill>
                  <a:srgbClr val="000000"/>
                </a:solidFill>
                <a:latin typeface="Calibri" panose="020F0502020204030204" pitchFamily="34" charset="0"/>
              </a:rPr>
              <a:t>and</a:t>
            </a:r>
            <a:r>
              <a:rPr lang="en-AU" sz="1750" b="0" strike="noStrike" spc="-12" dirty="0">
                <a:solidFill>
                  <a:srgbClr val="000000"/>
                </a:solidFill>
                <a:latin typeface="Calibri" panose="020F0502020204030204" pitchFamily="34" charset="0"/>
              </a:rPr>
              <a:t> </a:t>
            </a:r>
            <a:r>
              <a:rPr lang="en-AU" sz="1750" b="0" strike="noStrike" spc="-49" dirty="0">
                <a:solidFill>
                  <a:srgbClr val="000000"/>
                </a:solidFill>
                <a:latin typeface="Calibri" panose="020F0502020204030204" pitchFamily="34" charset="0"/>
              </a:rPr>
              <a:t>have</a:t>
            </a:r>
            <a:r>
              <a:rPr lang="en-AU" sz="1750" b="0" strike="noStrike" spc="-12" dirty="0">
                <a:solidFill>
                  <a:srgbClr val="000000"/>
                </a:solidFill>
                <a:latin typeface="Calibri" panose="020F0502020204030204" pitchFamily="34" charset="0"/>
              </a:rPr>
              <a:t> </a:t>
            </a:r>
            <a:r>
              <a:rPr lang="en-AU" sz="1750" b="0" strike="noStrike" spc="72" dirty="0">
                <a:solidFill>
                  <a:srgbClr val="000000"/>
                </a:solidFill>
                <a:latin typeface="Calibri" panose="020F0502020204030204" pitchFamily="34" charset="0"/>
              </a:rPr>
              <a:t>a</a:t>
            </a:r>
            <a:r>
              <a:rPr lang="en-AU" sz="1750" b="0" strike="noStrike" spc="-12" dirty="0">
                <a:solidFill>
                  <a:srgbClr val="000000"/>
                </a:solidFill>
                <a:latin typeface="Calibri" panose="020F0502020204030204" pitchFamily="34" charset="0"/>
              </a:rPr>
              <a:t> </a:t>
            </a:r>
            <a:r>
              <a:rPr lang="en-AU" sz="1750" b="0" strike="noStrike" spc="-29" dirty="0">
                <a:solidFill>
                  <a:srgbClr val="000000"/>
                </a:solidFill>
                <a:latin typeface="Calibri" panose="020F0502020204030204" pitchFamily="34" charset="0"/>
              </a:rPr>
              <a:t>similar</a:t>
            </a:r>
            <a:r>
              <a:rPr lang="en-AU" sz="1750" b="0" strike="noStrike" spc="-12" dirty="0">
                <a:solidFill>
                  <a:srgbClr val="000000"/>
                </a:solidFill>
                <a:latin typeface="Calibri" panose="020F0502020204030204" pitchFamily="34" charset="0"/>
              </a:rPr>
              <a:t> </a:t>
            </a:r>
            <a:r>
              <a:rPr lang="en-AU" sz="1750" b="0" strike="noStrike" spc="-24" dirty="0">
                <a:solidFill>
                  <a:srgbClr val="000000"/>
                </a:solidFill>
                <a:latin typeface="Calibri" panose="020F0502020204030204" pitchFamily="34" charset="0"/>
              </a:rPr>
              <a:t>biological</a:t>
            </a:r>
            <a:r>
              <a:rPr lang="en-AU" sz="1750" b="0" strike="noStrike" spc="-12" dirty="0">
                <a:solidFill>
                  <a:srgbClr val="000000"/>
                </a:solidFill>
                <a:latin typeface="Calibri" panose="020F0502020204030204" pitchFamily="34" charset="0"/>
              </a:rPr>
              <a:t> </a:t>
            </a:r>
            <a:r>
              <a:rPr lang="en-AU" sz="1750" b="0" strike="noStrike" spc="-69" dirty="0">
                <a:solidFill>
                  <a:srgbClr val="000000"/>
                </a:solidFill>
                <a:latin typeface="Calibri" panose="020F0502020204030204" pitchFamily="34" charset="0"/>
              </a:rPr>
              <a:t>function</a:t>
            </a:r>
            <a:endParaRPr lang="en-AU" sz="1750" b="0" strike="noStrike" spc="-1" dirty="0">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938530" y="671429"/>
            <a:ext cx="8206740" cy="1487170"/>
          </a:xfrm>
          <a:prstGeom prst="rect">
            <a:avLst/>
          </a:prstGeom>
          <a:noFill/>
          <a:ln>
            <a:noFill/>
          </a:ln>
        </p:spPr>
        <p:txBody>
          <a:bodyPr spcFirstLastPara="1" wrap="square" lIns="0" tIns="12700" rIns="0" bIns="0" anchor="t" anchorCtr="0">
            <a:spAutoFit/>
          </a:bodyPr>
          <a:lstStyle/>
          <a:p>
            <a:pPr marL="140970" marR="5080" lvl="0" indent="0" algn="ctr" rtl="0">
              <a:lnSpc>
                <a:spcPct val="100000"/>
              </a:lnSpc>
              <a:spcBef>
                <a:spcPts val="0"/>
              </a:spcBef>
              <a:spcAft>
                <a:spcPts val="0"/>
              </a:spcAft>
              <a:buNone/>
            </a:pPr>
            <a:r>
              <a:rPr lang="en-US" b="0" dirty="0">
                <a:solidFill>
                  <a:srgbClr val="000000"/>
                </a:solidFill>
                <a:ea typeface="Arial"/>
                <a:sym typeface="Arial"/>
              </a:rPr>
              <a:t>Evolution and characters – the importance of  comparing characters with common origins  (homologous)</a:t>
            </a:r>
            <a:endParaRPr b="0" dirty="0">
              <a:solidFill>
                <a:srgbClr val="000000"/>
              </a:solidFill>
              <a:ea typeface="Arial"/>
              <a:sym typeface="Arial"/>
            </a:endParaRPr>
          </a:p>
        </p:txBody>
      </p:sp>
      <p:sp>
        <p:nvSpPr>
          <p:cNvPr id="251" name="Google Shape;251;p20"/>
          <p:cNvSpPr txBox="1"/>
          <p:nvPr/>
        </p:nvSpPr>
        <p:spPr>
          <a:xfrm>
            <a:off x="3017520" y="2782633"/>
            <a:ext cx="3012440" cy="3632200"/>
          </a:xfrm>
          <a:prstGeom prst="rect">
            <a:avLst/>
          </a:prstGeom>
          <a:noFill/>
          <a:ln>
            <a:noFill/>
          </a:ln>
        </p:spPr>
        <p:txBody>
          <a:bodyPr spcFirstLastPara="1" wrap="square" lIns="0" tIns="13325" rIns="0" bIns="0" anchor="t" anchorCtr="0">
            <a:spAutoFit/>
          </a:bodyPr>
          <a:lstStyle/>
          <a:p>
            <a:pPr marL="12700" marR="5080" lvl="0" indent="0" algn="l" rtl="0">
              <a:lnSpc>
                <a:spcPct val="121000"/>
              </a:lnSpc>
              <a:spcBef>
                <a:spcPts val="0"/>
              </a:spcBef>
              <a:spcAft>
                <a:spcPts val="0"/>
              </a:spcAft>
              <a:buNone/>
            </a:pPr>
            <a:r>
              <a:rPr lang="en-US" sz="2800" b="1" dirty="0">
                <a:solidFill>
                  <a:schemeClr val="dk1"/>
                </a:solidFill>
                <a:latin typeface="Courier New"/>
                <a:ea typeface="Courier New"/>
                <a:cs typeface="Courier New"/>
                <a:sym typeface="Courier New"/>
              </a:rPr>
              <a:t>bioinformatics  </a:t>
            </a:r>
            <a:r>
              <a:rPr lang="en-US" sz="2800" b="1" dirty="0" err="1">
                <a:solidFill>
                  <a:schemeClr val="dk1"/>
                </a:solidFill>
                <a:latin typeface="Courier New"/>
                <a:ea typeface="Courier New"/>
                <a:cs typeface="Courier New"/>
                <a:sym typeface="Courier New"/>
              </a:rPr>
              <a:t>bioinformatics</a:t>
            </a:r>
            <a:r>
              <a:rPr lang="en-US" sz="2800" b="1" dirty="0">
                <a:solidFill>
                  <a:schemeClr val="dk1"/>
                </a:solidFill>
                <a:latin typeface="Courier New"/>
                <a:ea typeface="Courier New"/>
                <a:cs typeface="Courier New"/>
                <a:sym typeface="Courier New"/>
              </a:rPr>
              <a:t>  </a:t>
            </a:r>
            <a:r>
              <a:rPr lang="en-US" sz="2800" b="1" dirty="0" err="1">
                <a:solidFill>
                  <a:schemeClr val="dk1"/>
                </a:solidFill>
                <a:latin typeface="Courier New"/>
                <a:ea typeface="Courier New"/>
                <a:cs typeface="Courier New"/>
                <a:sym typeface="Courier New"/>
              </a:rPr>
              <a:t>bioinformatios</a:t>
            </a:r>
            <a:r>
              <a:rPr lang="en-US" sz="2800" b="1" dirty="0">
                <a:solidFill>
                  <a:schemeClr val="dk1"/>
                </a:solidFill>
                <a:latin typeface="Courier New"/>
                <a:ea typeface="Courier New"/>
                <a:cs typeface="Courier New"/>
                <a:sym typeface="Courier New"/>
              </a:rPr>
              <a:t>  </a:t>
            </a:r>
            <a:r>
              <a:rPr lang="en-US" sz="2800" b="1" dirty="0" err="1">
                <a:solidFill>
                  <a:schemeClr val="dk1"/>
                </a:solidFill>
                <a:latin typeface="Courier New"/>
                <a:ea typeface="Courier New"/>
                <a:cs typeface="Courier New"/>
                <a:sym typeface="Courier New"/>
              </a:rPr>
              <a:t>oinformatios</a:t>
            </a:r>
            <a:r>
              <a:rPr lang="en-US" sz="2800" b="1" dirty="0">
                <a:solidFill>
                  <a:schemeClr val="dk1"/>
                </a:solidFill>
                <a:latin typeface="Courier New"/>
                <a:ea typeface="Courier New"/>
                <a:cs typeface="Courier New"/>
                <a:sym typeface="Courier New"/>
              </a:rPr>
              <a:t>  </a:t>
            </a:r>
            <a:r>
              <a:rPr lang="en-US" sz="2800" b="1" dirty="0" err="1">
                <a:solidFill>
                  <a:schemeClr val="dk1"/>
                </a:solidFill>
                <a:latin typeface="Courier New"/>
                <a:ea typeface="Courier New"/>
                <a:cs typeface="Courier New"/>
                <a:sym typeface="Courier New"/>
              </a:rPr>
              <a:t>informatios</a:t>
            </a:r>
            <a:r>
              <a:rPr lang="en-US" sz="2800" b="1" dirty="0">
                <a:solidFill>
                  <a:schemeClr val="dk1"/>
                </a:solidFill>
                <a:latin typeface="Courier New"/>
                <a:ea typeface="Courier New"/>
                <a:cs typeface="Courier New"/>
                <a:sym typeface="Courier New"/>
              </a:rPr>
              <a:t>  information  </a:t>
            </a:r>
            <a:r>
              <a:rPr lang="en-US" sz="2800" b="1" dirty="0" err="1">
                <a:solidFill>
                  <a:schemeClr val="dk1"/>
                </a:solidFill>
                <a:latin typeface="Courier New"/>
                <a:ea typeface="Courier New"/>
                <a:cs typeface="Courier New"/>
                <a:sym typeface="Courier New"/>
              </a:rPr>
              <a:t>information</a:t>
            </a:r>
            <a:endParaRPr sz="2800" dirty="0">
              <a:solidFill>
                <a:schemeClr val="dk1"/>
              </a:solidFill>
              <a:latin typeface="Courier New"/>
              <a:ea typeface="Courier New"/>
              <a:cs typeface="Courier New"/>
              <a:sym typeface="Courier New"/>
            </a:endParaRPr>
          </a:p>
        </p:txBody>
      </p:sp>
      <p:grpSp>
        <p:nvGrpSpPr>
          <p:cNvPr id="252" name="Google Shape;252;p20"/>
          <p:cNvGrpSpPr/>
          <p:nvPr/>
        </p:nvGrpSpPr>
        <p:grpSpPr>
          <a:xfrm>
            <a:off x="7334250" y="3173793"/>
            <a:ext cx="114300" cy="3359150"/>
            <a:chOff x="7334250" y="2435860"/>
            <a:chExt cx="114300" cy="3359150"/>
          </a:xfrm>
        </p:grpSpPr>
        <p:sp>
          <p:nvSpPr>
            <p:cNvPr id="253" name="Google Shape;253;p20"/>
            <p:cNvSpPr/>
            <p:nvPr/>
          </p:nvSpPr>
          <p:spPr>
            <a:xfrm>
              <a:off x="7391400" y="2527300"/>
              <a:ext cx="0" cy="3267710"/>
            </a:xfrm>
            <a:custGeom>
              <a:avLst/>
              <a:gdLst/>
              <a:ahLst/>
              <a:cxnLst/>
              <a:rect l="l" t="t" r="r" b="b"/>
              <a:pathLst>
                <a:path w="120000" h="3267710" extrusionOk="0">
                  <a:moveTo>
                    <a:pt x="0" y="3267710"/>
                  </a:moveTo>
                  <a:lnTo>
                    <a:pt x="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20"/>
            <p:cNvSpPr/>
            <p:nvPr/>
          </p:nvSpPr>
          <p:spPr>
            <a:xfrm>
              <a:off x="7334250" y="2435860"/>
              <a:ext cx="114300" cy="114300"/>
            </a:xfrm>
            <a:custGeom>
              <a:avLst/>
              <a:gdLst/>
              <a:ahLst/>
              <a:cxnLst/>
              <a:rect l="l" t="t" r="r" b="b"/>
              <a:pathLst>
                <a:path w="114300" h="114300" extrusionOk="0">
                  <a:moveTo>
                    <a:pt x="57150" y="0"/>
                  </a:moveTo>
                  <a:lnTo>
                    <a:pt x="0" y="114300"/>
                  </a:lnTo>
                  <a:lnTo>
                    <a:pt x="114300" y="114300"/>
                  </a:lnTo>
                  <a:lnTo>
                    <a:pt x="5715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5" name="Google Shape;255;p20"/>
          <p:cNvSpPr txBox="1"/>
          <p:nvPr/>
        </p:nvSpPr>
        <p:spPr>
          <a:xfrm>
            <a:off x="7722869" y="4175823"/>
            <a:ext cx="544830" cy="3289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dirty="0">
                <a:solidFill>
                  <a:schemeClr val="dk1"/>
                </a:solidFill>
                <a:latin typeface="Calibri" panose="020F0502020204030204" pitchFamily="34" charset="0"/>
                <a:cs typeface="Calibri" panose="020F0502020204030204" pitchFamily="34" charset="0"/>
                <a:sym typeface="Arial"/>
              </a:rPr>
              <a:t>time</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256" name="Google Shape;256;p20"/>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2052320" y="365759"/>
            <a:ext cx="616458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Evolution and characters</a:t>
            </a:r>
            <a:endParaRPr sz="4400" dirty="0">
              <a:ea typeface="Arial"/>
              <a:sym typeface="Arial"/>
            </a:endParaRPr>
          </a:p>
        </p:txBody>
      </p:sp>
      <p:sp>
        <p:nvSpPr>
          <p:cNvPr id="262" name="Google Shape;262;p21"/>
          <p:cNvSpPr txBox="1"/>
          <p:nvPr/>
        </p:nvSpPr>
        <p:spPr>
          <a:xfrm>
            <a:off x="689073" y="2101647"/>
            <a:ext cx="3015615" cy="3632200"/>
          </a:xfrm>
          <a:prstGeom prst="rect">
            <a:avLst/>
          </a:prstGeom>
          <a:noFill/>
          <a:ln>
            <a:noFill/>
          </a:ln>
        </p:spPr>
        <p:txBody>
          <a:bodyPr spcFirstLastPara="1" wrap="square" lIns="0" tIns="13325" rIns="0" bIns="0" anchor="t" anchorCtr="0">
            <a:spAutoFit/>
          </a:bodyPr>
          <a:lstStyle/>
          <a:p>
            <a:pPr marL="12700" marR="5080" lvl="0" indent="0" algn="just" rtl="0">
              <a:lnSpc>
                <a:spcPct val="121000"/>
              </a:lnSpc>
              <a:spcBef>
                <a:spcPts val="0"/>
              </a:spcBef>
              <a:spcAft>
                <a:spcPts val="0"/>
              </a:spcAft>
              <a:buNone/>
            </a:pPr>
            <a:r>
              <a:rPr lang="en-US" sz="2800" b="1">
                <a:solidFill>
                  <a:schemeClr val="dk1"/>
                </a:solidFill>
                <a:latin typeface="Courier New"/>
                <a:ea typeface="Courier New"/>
                <a:cs typeface="Courier New"/>
                <a:sym typeface="Courier New"/>
              </a:rPr>
              <a:t>bioinformatics  bioinformati</a:t>
            </a:r>
            <a:r>
              <a:rPr lang="en-US" sz="2800" b="1">
                <a:solidFill>
                  <a:srgbClr val="0000FF"/>
                </a:solidFill>
                <a:latin typeface="Courier New"/>
                <a:ea typeface="Courier New"/>
                <a:cs typeface="Courier New"/>
                <a:sym typeface="Courier New"/>
              </a:rPr>
              <a:t>c</a:t>
            </a:r>
            <a:r>
              <a:rPr lang="en-US" sz="2800" b="1">
                <a:solidFill>
                  <a:schemeClr val="dk1"/>
                </a:solidFill>
                <a:latin typeface="Courier New"/>
                <a:ea typeface="Courier New"/>
                <a:cs typeface="Courier New"/>
                <a:sym typeface="Courier New"/>
              </a:rPr>
              <a:t>s  </a:t>
            </a:r>
            <a:r>
              <a:rPr lang="en-US" sz="2800" b="1">
                <a:solidFill>
                  <a:srgbClr val="0000FF"/>
                </a:solidFill>
                <a:latin typeface="Courier New"/>
                <a:ea typeface="Courier New"/>
                <a:cs typeface="Courier New"/>
                <a:sym typeface="Courier New"/>
              </a:rPr>
              <a:t>bi</a:t>
            </a:r>
            <a:r>
              <a:rPr lang="en-US" sz="2800" b="1">
                <a:solidFill>
                  <a:schemeClr val="dk1"/>
                </a:solidFill>
                <a:latin typeface="Courier New"/>
                <a:ea typeface="Courier New"/>
                <a:cs typeface="Courier New"/>
                <a:sym typeface="Courier New"/>
              </a:rPr>
              <a:t>oinformatios</a:t>
            </a:r>
            <a:endParaRPr sz="2800">
              <a:solidFill>
                <a:schemeClr val="dk1"/>
              </a:solidFill>
              <a:latin typeface="Courier New"/>
              <a:ea typeface="Courier New"/>
              <a:cs typeface="Courier New"/>
              <a:sym typeface="Courier New"/>
            </a:endParaRPr>
          </a:p>
          <a:p>
            <a:pPr marL="12700" marR="0" lvl="0" indent="0" algn="l" rtl="0">
              <a:lnSpc>
                <a:spcPct val="100000"/>
              </a:lnSpc>
              <a:spcBef>
                <a:spcPts val="700"/>
              </a:spcBef>
              <a:spcAft>
                <a:spcPts val="0"/>
              </a:spcAft>
              <a:buNone/>
            </a:pPr>
            <a:r>
              <a:rPr lang="en-US" sz="2800" b="1">
                <a:solidFill>
                  <a:schemeClr val="dk1"/>
                </a:solidFill>
                <a:latin typeface="Courier New"/>
                <a:ea typeface="Courier New"/>
                <a:cs typeface="Courier New"/>
                <a:sym typeface="Courier New"/>
              </a:rPr>
              <a:t>--</a:t>
            </a:r>
            <a:r>
              <a:rPr lang="en-US" sz="2800" b="1">
                <a:solidFill>
                  <a:srgbClr val="0000FF"/>
                </a:solidFill>
                <a:latin typeface="Courier New"/>
                <a:ea typeface="Courier New"/>
                <a:cs typeface="Courier New"/>
                <a:sym typeface="Courier New"/>
              </a:rPr>
              <a:t>o</a:t>
            </a:r>
            <a:r>
              <a:rPr lang="en-US" sz="2800" b="1">
                <a:solidFill>
                  <a:schemeClr val="dk1"/>
                </a:solidFill>
                <a:latin typeface="Courier New"/>
                <a:ea typeface="Courier New"/>
                <a:cs typeface="Courier New"/>
                <a:sym typeface="Courier New"/>
              </a:rPr>
              <a:t>informatios</a:t>
            </a:r>
            <a:endParaRPr sz="2800">
              <a:solidFill>
                <a:schemeClr val="dk1"/>
              </a:solidFill>
              <a:latin typeface="Courier New"/>
              <a:ea typeface="Courier New"/>
              <a:cs typeface="Courier New"/>
              <a:sym typeface="Courier New"/>
            </a:endParaRPr>
          </a:p>
          <a:p>
            <a:pPr marL="12700" marR="0" lvl="0" indent="0" algn="l" rtl="0">
              <a:lnSpc>
                <a:spcPct val="100000"/>
              </a:lnSpc>
              <a:spcBef>
                <a:spcPts val="700"/>
              </a:spcBef>
              <a:spcAft>
                <a:spcPts val="0"/>
              </a:spcAft>
              <a:buNone/>
            </a:pPr>
            <a:r>
              <a:rPr lang="en-US" sz="2800" b="1">
                <a:solidFill>
                  <a:schemeClr val="dk1"/>
                </a:solidFill>
                <a:latin typeface="Courier New"/>
                <a:ea typeface="Courier New"/>
                <a:cs typeface="Courier New"/>
                <a:sym typeface="Courier New"/>
              </a:rPr>
              <a:t>---informatio</a:t>
            </a:r>
            <a:r>
              <a:rPr lang="en-US" sz="2800" b="1">
                <a:solidFill>
                  <a:srgbClr val="0000FF"/>
                </a:solidFill>
                <a:latin typeface="Courier New"/>
                <a:ea typeface="Courier New"/>
                <a:cs typeface="Courier New"/>
                <a:sym typeface="Courier New"/>
              </a:rPr>
              <a:t>s</a:t>
            </a:r>
            <a:endParaRPr sz="2800">
              <a:solidFill>
                <a:schemeClr val="dk1"/>
              </a:solidFill>
              <a:latin typeface="Courier New"/>
              <a:ea typeface="Courier New"/>
              <a:cs typeface="Courier New"/>
              <a:sym typeface="Courier New"/>
            </a:endParaRPr>
          </a:p>
          <a:p>
            <a:pPr marL="12700" marR="0" lvl="0" indent="0" algn="l" rtl="0">
              <a:lnSpc>
                <a:spcPct val="100000"/>
              </a:lnSpc>
              <a:spcBef>
                <a:spcPts val="690"/>
              </a:spcBef>
              <a:spcAft>
                <a:spcPts val="0"/>
              </a:spcAft>
              <a:buNone/>
            </a:pPr>
            <a:r>
              <a:rPr lang="en-US" sz="2800" b="1">
                <a:solidFill>
                  <a:schemeClr val="dk1"/>
                </a:solidFill>
                <a:latin typeface="Courier New"/>
                <a:ea typeface="Courier New"/>
                <a:cs typeface="Courier New"/>
                <a:sym typeface="Courier New"/>
              </a:rPr>
              <a:t>---information</a:t>
            </a:r>
            <a:endParaRPr sz="2800">
              <a:solidFill>
                <a:schemeClr val="dk1"/>
              </a:solidFill>
              <a:latin typeface="Courier New"/>
              <a:ea typeface="Courier New"/>
              <a:cs typeface="Courier New"/>
              <a:sym typeface="Courier New"/>
            </a:endParaRPr>
          </a:p>
          <a:p>
            <a:pPr marL="12700" marR="0" lvl="0" indent="0" algn="l" rtl="0">
              <a:lnSpc>
                <a:spcPct val="100000"/>
              </a:lnSpc>
              <a:spcBef>
                <a:spcPts val="700"/>
              </a:spcBef>
              <a:spcAft>
                <a:spcPts val="0"/>
              </a:spcAft>
              <a:buNone/>
            </a:pPr>
            <a:r>
              <a:rPr lang="en-US" sz="2800" b="1">
                <a:solidFill>
                  <a:schemeClr val="dk1"/>
                </a:solidFill>
                <a:latin typeface="Courier New"/>
                <a:ea typeface="Courier New"/>
                <a:cs typeface="Courier New"/>
                <a:sym typeface="Courier New"/>
              </a:rPr>
              <a:t>---information</a:t>
            </a:r>
            <a:endParaRPr sz="2800">
              <a:solidFill>
                <a:schemeClr val="dk1"/>
              </a:solidFill>
              <a:latin typeface="Courier New"/>
              <a:ea typeface="Courier New"/>
              <a:cs typeface="Courier New"/>
              <a:sym typeface="Courier New"/>
            </a:endParaRPr>
          </a:p>
        </p:txBody>
      </p:sp>
      <p:grpSp>
        <p:nvGrpSpPr>
          <p:cNvPr id="263" name="Google Shape;263;p21"/>
          <p:cNvGrpSpPr/>
          <p:nvPr/>
        </p:nvGrpSpPr>
        <p:grpSpPr>
          <a:xfrm>
            <a:off x="4251424" y="2491538"/>
            <a:ext cx="114300" cy="3360418"/>
            <a:chOff x="4058920" y="2266950"/>
            <a:chExt cx="114300" cy="3360418"/>
          </a:xfrm>
        </p:grpSpPr>
        <p:sp>
          <p:nvSpPr>
            <p:cNvPr id="264" name="Google Shape;264;p21"/>
            <p:cNvSpPr/>
            <p:nvPr/>
          </p:nvSpPr>
          <p:spPr>
            <a:xfrm>
              <a:off x="4116070" y="2358389"/>
              <a:ext cx="0" cy="3268979"/>
            </a:xfrm>
            <a:custGeom>
              <a:avLst/>
              <a:gdLst/>
              <a:ahLst/>
              <a:cxnLst/>
              <a:rect l="l" t="t" r="r" b="b"/>
              <a:pathLst>
                <a:path w="120000" h="3268979" extrusionOk="0">
                  <a:moveTo>
                    <a:pt x="0" y="3268979"/>
                  </a:moveTo>
                  <a:lnTo>
                    <a:pt x="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21"/>
            <p:cNvSpPr/>
            <p:nvPr/>
          </p:nvSpPr>
          <p:spPr>
            <a:xfrm>
              <a:off x="4058920" y="2266950"/>
              <a:ext cx="114300" cy="114300"/>
            </a:xfrm>
            <a:custGeom>
              <a:avLst/>
              <a:gdLst/>
              <a:ahLst/>
              <a:cxnLst/>
              <a:rect l="l" t="t" r="r" b="b"/>
              <a:pathLst>
                <a:path w="114300" h="114300" extrusionOk="0">
                  <a:moveTo>
                    <a:pt x="57150" y="0"/>
                  </a:moveTo>
                  <a:lnTo>
                    <a:pt x="0" y="114300"/>
                  </a:lnTo>
                  <a:lnTo>
                    <a:pt x="114300" y="114300"/>
                  </a:lnTo>
                  <a:lnTo>
                    <a:pt x="5715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6" name="Google Shape;266;p21"/>
          <p:cNvSpPr txBox="1"/>
          <p:nvPr/>
        </p:nvSpPr>
        <p:spPr>
          <a:xfrm>
            <a:off x="4640044" y="3494838"/>
            <a:ext cx="544830" cy="32893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2000" b="1" dirty="0">
                <a:solidFill>
                  <a:schemeClr val="dk1"/>
                </a:solidFill>
                <a:latin typeface="Calibri" panose="020F0502020204030204" pitchFamily="34" charset="0"/>
                <a:cs typeface="Calibri" panose="020F0502020204030204" pitchFamily="34" charset="0"/>
                <a:sym typeface="Arial"/>
              </a:rPr>
              <a:t>time</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267" name="Google Shape;267;p21"/>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21</a:t>
            </a:fld>
            <a:endParaRPr/>
          </a:p>
        </p:txBody>
      </p:sp>
      <p:sp>
        <p:nvSpPr>
          <p:cNvPr id="268" name="Google Shape;268;p21"/>
          <p:cNvSpPr txBox="1"/>
          <p:nvPr/>
        </p:nvSpPr>
        <p:spPr>
          <a:xfrm>
            <a:off x="5645883" y="2022908"/>
            <a:ext cx="3497579" cy="934719"/>
          </a:xfrm>
          <a:prstGeom prst="rect">
            <a:avLst/>
          </a:prstGeom>
          <a:noFill/>
          <a:ln>
            <a:noFill/>
          </a:ln>
        </p:spPr>
        <p:txBody>
          <a:bodyPr spcFirstLastPara="1" wrap="square" lIns="0" tIns="13325" rIns="0" bIns="0" anchor="t" anchorCtr="0">
            <a:spAutoFit/>
          </a:bodyPr>
          <a:lstStyle/>
          <a:p>
            <a:pPr marL="355600" marR="5080" lvl="0" indent="-342900" algn="l" rtl="0">
              <a:lnSpc>
                <a:spcPct val="99000"/>
              </a:lnSpc>
              <a:spcBef>
                <a:spcPts val="0"/>
              </a:spcBef>
              <a:spcAft>
                <a:spcPts val="0"/>
              </a:spcAft>
              <a:buClr>
                <a:srgbClr val="FF0000"/>
              </a:buClr>
              <a:buSzPts val="2000"/>
              <a:buFont typeface="Arial"/>
              <a:buChar char="•"/>
            </a:pPr>
            <a:r>
              <a:rPr lang="en-US" sz="2000" dirty="0">
                <a:solidFill>
                  <a:schemeClr val="dk1"/>
                </a:solidFill>
                <a:latin typeface="Calibri" panose="020F0502020204030204" pitchFamily="34" charset="0"/>
                <a:cs typeface="Calibri" panose="020F0502020204030204" pitchFamily="34" charset="0"/>
                <a:sym typeface="Arial"/>
              </a:rPr>
              <a:t>Gaps represent non-  homologous positions in the  sequence.</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269" name="Google Shape;269;p21"/>
          <p:cNvSpPr txBox="1"/>
          <p:nvPr/>
        </p:nvSpPr>
        <p:spPr>
          <a:xfrm>
            <a:off x="5645883" y="3422448"/>
            <a:ext cx="3707765" cy="1238250"/>
          </a:xfrm>
          <a:prstGeom prst="rect">
            <a:avLst/>
          </a:prstGeom>
          <a:noFill/>
          <a:ln>
            <a:noFill/>
          </a:ln>
        </p:spPr>
        <p:txBody>
          <a:bodyPr spcFirstLastPara="1" wrap="square" lIns="0" tIns="13325" rIns="0" bIns="0" anchor="t" anchorCtr="0">
            <a:spAutoFit/>
          </a:bodyPr>
          <a:lstStyle/>
          <a:p>
            <a:pPr marL="355600" marR="5080" lvl="0" indent="-342900" algn="l" rtl="0">
              <a:lnSpc>
                <a:spcPct val="99000"/>
              </a:lnSpc>
              <a:spcBef>
                <a:spcPts val="0"/>
              </a:spcBef>
              <a:spcAft>
                <a:spcPts val="0"/>
              </a:spcAft>
              <a:buClr>
                <a:srgbClr val="FF0000"/>
              </a:buClr>
              <a:buSzPts val="2000"/>
              <a:buFont typeface="Arial"/>
              <a:buChar char="•"/>
            </a:pPr>
            <a:r>
              <a:rPr lang="en-US" sz="2000" dirty="0">
                <a:solidFill>
                  <a:schemeClr val="dk1"/>
                </a:solidFill>
                <a:latin typeface="Calibri" panose="020F0502020204030204" pitchFamily="34" charset="0"/>
                <a:cs typeface="Calibri" panose="020F0502020204030204" pitchFamily="34" charset="0"/>
                <a:sym typeface="Arial"/>
              </a:rPr>
              <a:t>They reflect the occurrence of  insertions/deletions or other  rearrangements during the  evolutionary process.</a:t>
            </a:r>
            <a:endParaRPr sz="20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3"/>
        <p:cNvGrpSpPr/>
        <p:nvPr/>
      </p:nvGrpSpPr>
      <p:grpSpPr>
        <a:xfrm>
          <a:off x="0" y="0"/>
          <a:ext cx="0" cy="0"/>
          <a:chOff x="0" y="0"/>
          <a:chExt cx="0" cy="0"/>
        </a:xfrm>
      </p:grpSpPr>
      <p:sp>
        <p:nvSpPr>
          <p:cNvPr id="274" name="Google Shape;274;p22"/>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22</a:t>
            </a:fld>
            <a:endParaRPr/>
          </a:p>
        </p:txBody>
      </p:sp>
      <p:pic>
        <p:nvPicPr>
          <p:cNvPr id="275" name="Google Shape;275;p22"/>
          <p:cNvPicPr preferRelativeResize="0"/>
          <p:nvPr/>
        </p:nvPicPr>
        <p:blipFill rotWithShape="1">
          <a:blip r:embed="rId3">
            <a:alphaModFix/>
          </a:blip>
          <a:srcRect/>
          <a:stretch/>
        </p:blipFill>
        <p:spPr>
          <a:xfrm>
            <a:off x="429260" y="425450"/>
            <a:ext cx="9099550" cy="6348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938529" y="222250"/>
            <a:ext cx="8206740" cy="997585"/>
          </a:xfrm>
          <a:prstGeom prst="rect">
            <a:avLst/>
          </a:prstGeom>
          <a:noFill/>
          <a:ln>
            <a:noFill/>
          </a:ln>
        </p:spPr>
        <p:txBody>
          <a:bodyPr spcFirstLastPara="1" wrap="square" lIns="0" tIns="12700" rIns="0" bIns="0" anchor="t" anchorCtr="0">
            <a:spAutoFit/>
          </a:bodyPr>
          <a:lstStyle/>
          <a:p>
            <a:pPr marL="165735" marR="5080" lvl="0" indent="-5080" algn="ctr" rtl="0">
              <a:lnSpc>
                <a:spcPct val="100000"/>
              </a:lnSpc>
              <a:spcBef>
                <a:spcPts val="0"/>
              </a:spcBef>
              <a:spcAft>
                <a:spcPts val="0"/>
              </a:spcAft>
              <a:buNone/>
            </a:pPr>
            <a:r>
              <a:rPr lang="en-US"/>
              <a:t>Multiple sequence alignments and  phylogenetic analysis</a:t>
            </a:r>
            <a:endParaRPr/>
          </a:p>
        </p:txBody>
      </p:sp>
      <p:sp>
        <p:nvSpPr>
          <p:cNvPr id="281" name="Google Shape;281;p23"/>
          <p:cNvSpPr txBox="1"/>
          <p:nvPr/>
        </p:nvSpPr>
        <p:spPr>
          <a:xfrm>
            <a:off x="1134307" y="1816936"/>
            <a:ext cx="7898765" cy="3381375"/>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FF0000"/>
              </a:buClr>
              <a:buSzPts val="3200"/>
              <a:buFont typeface="Arial"/>
              <a:buChar char="•"/>
            </a:pPr>
            <a:r>
              <a:rPr lang="en-US" sz="3200" i="1" u="sng" dirty="0">
                <a:solidFill>
                  <a:schemeClr val="dk1"/>
                </a:solidFill>
                <a:latin typeface="Calibri" panose="020F0502020204030204" pitchFamily="34" charset="0"/>
                <a:cs typeface="Calibri" panose="020F0502020204030204" pitchFamily="34" charset="0"/>
                <a:sym typeface="Arial"/>
              </a:rPr>
              <a:t>First step in any phylogenetic analysis</a:t>
            </a:r>
            <a:endParaRPr sz="3200"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55"/>
              </a:spcBef>
              <a:spcAft>
                <a:spcPts val="0"/>
              </a:spcAft>
              <a:buClr>
                <a:srgbClr val="FF0000"/>
              </a:buClr>
              <a:buSzPts val="4500"/>
              <a:buFont typeface="Arial"/>
              <a:buNone/>
            </a:pPr>
            <a:endParaRPr sz="4500" dirty="0">
              <a:solidFill>
                <a:schemeClr val="dk1"/>
              </a:solidFill>
              <a:latin typeface="Calibri" panose="020F0502020204030204" pitchFamily="34" charset="0"/>
              <a:cs typeface="Calibri" panose="020F0502020204030204" pitchFamily="34" charset="0"/>
              <a:sym typeface="Arial"/>
            </a:endParaRPr>
          </a:p>
          <a:p>
            <a:pPr marL="355600" marR="5080" lvl="0" indent="-342900" algn="l" rtl="0">
              <a:lnSpc>
                <a:spcPct val="100000"/>
              </a:lnSpc>
              <a:spcBef>
                <a:spcPts val="0"/>
              </a:spcBef>
              <a:spcAft>
                <a:spcPts val="0"/>
              </a:spcAft>
              <a:buClr>
                <a:srgbClr val="FF0000"/>
              </a:buClr>
              <a:buSzPts val="3200"/>
              <a:buFont typeface="Arial"/>
              <a:buChar char="•"/>
            </a:pPr>
            <a:r>
              <a:rPr lang="en-US" sz="3200" dirty="0">
                <a:solidFill>
                  <a:schemeClr val="dk1"/>
                </a:solidFill>
                <a:latin typeface="Calibri" panose="020F0502020204030204" pitchFamily="34" charset="0"/>
                <a:cs typeface="Calibri" panose="020F0502020204030204" pitchFamily="34" charset="0"/>
                <a:sym typeface="Arial"/>
              </a:rPr>
              <a:t>Phylogenetic analysis only as good as the  alignment</a:t>
            </a:r>
            <a:endParaRPr sz="3200"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55"/>
              </a:spcBef>
              <a:spcAft>
                <a:spcPts val="0"/>
              </a:spcAft>
              <a:buNone/>
            </a:pPr>
            <a:endParaRPr sz="4500" dirty="0">
              <a:solidFill>
                <a:schemeClr val="dk1"/>
              </a:solidFill>
              <a:latin typeface="Calibri" panose="020F0502020204030204" pitchFamily="34" charset="0"/>
              <a:cs typeface="Calibri" panose="020F0502020204030204" pitchFamily="34" charset="0"/>
              <a:sym typeface="Arial"/>
            </a:endParaRPr>
          </a:p>
          <a:p>
            <a:pPr marL="260985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in	--&gt;</a:t>
            </a:r>
            <a:r>
              <a:rPr lang="en-US" sz="3200" dirty="0">
                <a:solidFill>
                  <a:schemeClr val="dk1"/>
                </a:solidFill>
                <a:latin typeface="Calibri" panose="020F0502020204030204" pitchFamily="34" charset="0"/>
                <a:ea typeface="Times New Roman"/>
                <a:cs typeface="Calibri" panose="020F0502020204030204" pitchFamily="34" charset="0"/>
                <a:sym typeface="Times New Roman"/>
              </a:rPr>
              <a:t>	</a:t>
            </a:r>
            <a:r>
              <a:rPr lang="en-US" sz="3200" dirty="0">
                <a:solidFill>
                  <a:schemeClr val="dk1"/>
                </a:solidFill>
                <a:latin typeface="Calibri" panose="020F0502020204030204" pitchFamily="34" charset="0"/>
                <a:cs typeface="Calibri" panose="020F0502020204030204" pitchFamily="34" charset="0"/>
                <a:sym typeface="Arial"/>
              </a:rPr>
              <a:t>out!</a:t>
            </a:r>
            <a:endParaRPr sz="3200" dirty="0">
              <a:solidFill>
                <a:schemeClr val="dk1"/>
              </a:solidFill>
              <a:latin typeface="Calibri" panose="020F0502020204030204" pitchFamily="34" charset="0"/>
              <a:cs typeface="Calibri" panose="020F0502020204030204" pitchFamily="34" charset="0"/>
              <a:sym typeface="Arial"/>
            </a:endParaRPr>
          </a:p>
        </p:txBody>
      </p:sp>
      <p:pic>
        <p:nvPicPr>
          <p:cNvPr id="282" name="Google Shape;282;p23"/>
          <p:cNvPicPr preferRelativeResize="0"/>
          <p:nvPr/>
        </p:nvPicPr>
        <p:blipFill rotWithShape="1">
          <a:blip r:embed="rId3">
            <a:alphaModFix/>
          </a:blip>
          <a:srcRect/>
          <a:stretch/>
        </p:blipFill>
        <p:spPr>
          <a:xfrm>
            <a:off x="2261331" y="5124450"/>
            <a:ext cx="1849120" cy="1774189"/>
          </a:xfrm>
          <a:prstGeom prst="rect">
            <a:avLst/>
          </a:prstGeom>
          <a:noFill/>
          <a:ln>
            <a:noFill/>
          </a:ln>
        </p:spPr>
      </p:pic>
      <p:pic>
        <p:nvPicPr>
          <p:cNvPr id="283" name="Google Shape;283;p23"/>
          <p:cNvPicPr preferRelativeResize="0"/>
          <p:nvPr/>
        </p:nvPicPr>
        <p:blipFill rotWithShape="1">
          <a:blip r:embed="rId3">
            <a:alphaModFix/>
          </a:blip>
          <a:srcRect/>
          <a:stretch/>
        </p:blipFill>
        <p:spPr>
          <a:xfrm>
            <a:off x="5705572" y="5124450"/>
            <a:ext cx="1849120" cy="1774189"/>
          </a:xfrm>
          <a:prstGeom prst="rect">
            <a:avLst/>
          </a:prstGeom>
          <a:noFill/>
          <a:ln>
            <a:noFill/>
          </a:ln>
        </p:spPr>
      </p:pic>
      <p:sp>
        <p:nvSpPr>
          <p:cNvPr id="284" name="Google Shape;284;p23"/>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pic>
        <p:nvPicPr>
          <p:cNvPr id="289" name="Google Shape;289;p24"/>
          <p:cNvPicPr preferRelativeResize="0"/>
          <p:nvPr/>
        </p:nvPicPr>
        <p:blipFill rotWithShape="1">
          <a:blip r:embed="rId3">
            <a:alphaModFix/>
          </a:blip>
          <a:srcRect/>
          <a:stretch/>
        </p:blipFill>
        <p:spPr>
          <a:xfrm>
            <a:off x="1739825" y="103030"/>
            <a:ext cx="6757885" cy="7029002"/>
          </a:xfrm>
          <a:prstGeom prst="rect">
            <a:avLst/>
          </a:prstGeom>
          <a:noFill/>
          <a:ln>
            <a:noFill/>
          </a:ln>
        </p:spPr>
      </p:pic>
      <p:sp>
        <p:nvSpPr>
          <p:cNvPr id="290" name="Google Shape;290;p24"/>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25"/>
          <p:cNvSpPr txBox="1"/>
          <p:nvPr/>
        </p:nvSpPr>
        <p:spPr>
          <a:xfrm>
            <a:off x="9385300" y="6855459"/>
            <a:ext cx="20320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dirty="0">
                <a:solidFill>
                  <a:schemeClr val="dk1"/>
                </a:solidFill>
                <a:latin typeface="Calibri" panose="020F0502020204030204" pitchFamily="34" charset="0"/>
                <a:ea typeface="Times New Roman"/>
                <a:cs typeface="Calibri" panose="020F0502020204030204" pitchFamily="34" charset="0"/>
                <a:sym typeface="Times New Roman"/>
              </a:rPr>
              <a:t>16</a:t>
            </a:r>
            <a:endParaRPr sz="1400" dirty="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296" name="Google Shape;296;p25"/>
          <p:cNvSpPr txBox="1">
            <a:spLocks noGrp="1"/>
          </p:cNvSpPr>
          <p:nvPr>
            <p:ph type="title"/>
          </p:nvPr>
        </p:nvSpPr>
        <p:spPr>
          <a:xfrm>
            <a:off x="3055620" y="553720"/>
            <a:ext cx="396557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Creating a MSA</a:t>
            </a:r>
            <a:endParaRPr sz="4400" dirty="0">
              <a:ea typeface="Arial"/>
              <a:sym typeface="Arial"/>
            </a:endParaRPr>
          </a:p>
        </p:txBody>
      </p:sp>
      <p:sp>
        <p:nvSpPr>
          <p:cNvPr id="297" name="Google Shape;297;p25"/>
          <p:cNvSpPr txBox="1"/>
          <p:nvPr/>
        </p:nvSpPr>
        <p:spPr>
          <a:xfrm>
            <a:off x="537209" y="1367790"/>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298" name="Google Shape;298;p25"/>
          <p:cNvSpPr txBox="1"/>
          <p:nvPr/>
        </p:nvSpPr>
        <p:spPr>
          <a:xfrm>
            <a:off x="862330" y="1282700"/>
            <a:ext cx="802005"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dirty="0" err="1">
                <a:solidFill>
                  <a:schemeClr val="dk1"/>
                </a:solidFill>
                <a:latin typeface="Calibri" panose="020F0502020204030204" pitchFamily="34" charset="0"/>
                <a:cs typeface="Calibri" panose="020F0502020204030204" pitchFamily="34" charset="0"/>
                <a:sym typeface="Arial"/>
              </a:rPr>
              <a:t>Clustal</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299" name="Google Shape;299;p25"/>
          <p:cNvSpPr txBox="1"/>
          <p:nvPr/>
        </p:nvSpPr>
        <p:spPr>
          <a:xfrm>
            <a:off x="970280" y="1826259"/>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0" name="Google Shape;300;p25"/>
          <p:cNvSpPr txBox="1"/>
          <p:nvPr/>
        </p:nvSpPr>
        <p:spPr>
          <a:xfrm>
            <a:off x="1294130" y="1623060"/>
            <a:ext cx="3870960" cy="2025650"/>
          </a:xfrm>
          <a:prstGeom prst="rect">
            <a:avLst/>
          </a:prstGeom>
          <a:noFill/>
          <a:ln>
            <a:noFill/>
          </a:ln>
        </p:spPr>
        <p:txBody>
          <a:bodyPr spcFirstLastPara="1" wrap="square" lIns="0" tIns="12700" rIns="0" bIns="0" anchor="t" anchorCtr="0">
            <a:spAutoFit/>
          </a:bodyPr>
          <a:lstStyle/>
          <a:p>
            <a:pPr marL="12700" marR="5080" lvl="0" indent="0" algn="l" rtl="0">
              <a:lnSpc>
                <a:spcPct val="146000"/>
              </a:lnSpc>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Arial"/>
              </a:rPr>
              <a:t>Been around for ever and widely used  </a:t>
            </a:r>
            <a:r>
              <a:rPr lang="en-US" sz="1800" dirty="0" err="1">
                <a:solidFill>
                  <a:schemeClr val="dk1"/>
                </a:solidFill>
                <a:latin typeface="Calibri" panose="020F0502020204030204" pitchFamily="34" charset="0"/>
                <a:cs typeface="Calibri" panose="020F0502020204030204" pitchFamily="34" charset="0"/>
                <a:sym typeface="Arial"/>
              </a:rPr>
              <a:t>ClustalW</a:t>
            </a:r>
            <a:r>
              <a:rPr lang="en-US" sz="1800" dirty="0">
                <a:solidFill>
                  <a:schemeClr val="dk1"/>
                </a:solidFill>
                <a:latin typeface="Calibri" panose="020F0502020204030204" pitchFamily="34" charset="0"/>
                <a:cs typeface="Calibri" panose="020F0502020204030204" pitchFamily="34" charset="0"/>
                <a:sym typeface="Arial"/>
              </a:rPr>
              <a:t> (command line)</a:t>
            </a:r>
            <a:endParaRPr sz="1800" dirty="0">
              <a:solidFill>
                <a:schemeClr val="dk1"/>
              </a:solidFill>
              <a:latin typeface="Calibri" panose="020F0502020204030204" pitchFamily="34" charset="0"/>
              <a:cs typeface="Calibri" panose="020F0502020204030204" pitchFamily="34" charset="0"/>
              <a:sym typeface="Arial"/>
            </a:endParaRPr>
          </a:p>
          <a:p>
            <a:pPr marL="12700" marR="0" lvl="0" indent="0" algn="l" rtl="0">
              <a:lnSpc>
                <a:spcPct val="100000"/>
              </a:lnSpc>
              <a:spcBef>
                <a:spcPts val="990"/>
              </a:spcBef>
              <a:spcAft>
                <a:spcPts val="0"/>
              </a:spcAft>
              <a:buNone/>
            </a:pPr>
            <a:r>
              <a:rPr lang="en-US" sz="1800" dirty="0" err="1">
                <a:solidFill>
                  <a:schemeClr val="dk1"/>
                </a:solidFill>
                <a:latin typeface="Calibri" panose="020F0502020204030204" pitchFamily="34" charset="0"/>
                <a:cs typeface="Calibri" panose="020F0502020204030204" pitchFamily="34" charset="0"/>
                <a:sym typeface="Arial"/>
              </a:rPr>
              <a:t>ClustalX</a:t>
            </a:r>
            <a:r>
              <a:rPr lang="en-US" sz="1800" dirty="0">
                <a:solidFill>
                  <a:schemeClr val="dk1"/>
                </a:solidFill>
                <a:latin typeface="Calibri" panose="020F0502020204030204" pitchFamily="34" charset="0"/>
                <a:cs typeface="Calibri" panose="020F0502020204030204" pitchFamily="34" charset="0"/>
                <a:sym typeface="Arial"/>
              </a:rPr>
              <a:t> (GUI)</a:t>
            </a:r>
            <a:endParaRPr sz="1800" dirty="0">
              <a:solidFill>
                <a:schemeClr val="dk1"/>
              </a:solidFill>
              <a:latin typeface="Calibri" panose="020F0502020204030204" pitchFamily="34" charset="0"/>
              <a:cs typeface="Calibri" panose="020F0502020204030204" pitchFamily="34" charset="0"/>
              <a:sym typeface="Arial"/>
            </a:endParaRPr>
          </a:p>
          <a:p>
            <a:pPr marL="12700" marR="207009" lvl="0" indent="0" algn="l" rtl="0">
              <a:lnSpc>
                <a:spcPct val="146000"/>
              </a:lnSpc>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Arial"/>
              </a:rPr>
              <a:t>Also available on many web servers  </a:t>
            </a:r>
            <a:r>
              <a:rPr lang="en-US" sz="1800" u="sng" dirty="0">
                <a:solidFill>
                  <a:srgbClr val="00007F"/>
                </a:solidFill>
                <a:latin typeface="Calibri" panose="020F0502020204030204" pitchFamily="34"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http://www.clustal.org/clustal2/</a:t>
            </a:r>
            <a:endParaRPr sz="1800" dirty="0">
              <a:solidFill>
                <a:schemeClr val="dk1"/>
              </a:solidFill>
              <a:latin typeface="Calibri" panose="020F0502020204030204" pitchFamily="34" charset="0"/>
              <a:cs typeface="Calibri" panose="020F0502020204030204" pitchFamily="34" charset="0"/>
              <a:sym typeface="Arial"/>
            </a:endParaRPr>
          </a:p>
        </p:txBody>
      </p:sp>
      <p:sp>
        <p:nvSpPr>
          <p:cNvPr id="301" name="Google Shape;301;p25"/>
          <p:cNvSpPr txBox="1"/>
          <p:nvPr/>
        </p:nvSpPr>
        <p:spPr>
          <a:xfrm>
            <a:off x="970280" y="2226309"/>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2" name="Google Shape;302;p25"/>
          <p:cNvSpPr txBox="1"/>
          <p:nvPr/>
        </p:nvSpPr>
        <p:spPr>
          <a:xfrm>
            <a:off x="970280" y="2626359"/>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3" name="Google Shape;303;p25"/>
          <p:cNvSpPr txBox="1"/>
          <p:nvPr/>
        </p:nvSpPr>
        <p:spPr>
          <a:xfrm>
            <a:off x="970280" y="3026409"/>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4" name="Google Shape;304;p25"/>
          <p:cNvSpPr txBox="1"/>
          <p:nvPr/>
        </p:nvSpPr>
        <p:spPr>
          <a:xfrm>
            <a:off x="970280" y="3425189"/>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5" name="Google Shape;305;p25"/>
          <p:cNvSpPr txBox="1"/>
          <p:nvPr/>
        </p:nvSpPr>
        <p:spPr>
          <a:xfrm>
            <a:off x="537209" y="3831590"/>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306" name="Google Shape;306;p25"/>
          <p:cNvSpPr txBox="1"/>
          <p:nvPr/>
        </p:nvSpPr>
        <p:spPr>
          <a:xfrm>
            <a:off x="862330" y="3745229"/>
            <a:ext cx="829944"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dirty="0">
                <a:solidFill>
                  <a:schemeClr val="dk1"/>
                </a:solidFill>
                <a:latin typeface="Calibri" panose="020F0502020204030204" pitchFamily="34" charset="0"/>
                <a:cs typeface="Calibri" panose="020F0502020204030204" pitchFamily="34" charset="0"/>
                <a:sym typeface="Arial"/>
              </a:rPr>
              <a:t>Muscle</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307" name="Google Shape;307;p25"/>
          <p:cNvSpPr txBox="1"/>
          <p:nvPr/>
        </p:nvSpPr>
        <p:spPr>
          <a:xfrm>
            <a:off x="970280" y="4288790"/>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08" name="Google Shape;308;p25"/>
          <p:cNvSpPr txBox="1"/>
          <p:nvPr/>
        </p:nvSpPr>
        <p:spPr>
          <a:xfrm>
            <a:off x="1294130" y="4085590"/>
            <a:ext cx="7512050" cy="1249680"/>
          </a:xfrm>
          <a:prstGeom prst="rect">
            <a:avLst/>
          </a:prstGeom>
          <a:noFill/>
          <a:ln>
            <a:noFill/>
          </a:ln>
        </p:spPr>
        <p:txBody>
          <a:bodyPr spcFirstLastPara="1" wrap="square" lIns="0" tIns="12700" rIns="0" bIns="0" anchor="t" anchorCtr="0">
            <a:spAutoFit/>
          </a:bodyPr>
          <a:lstStyle/>
          <a:p>
            <a:pPr marL="12700" marR="5080" lvl="0" indent="0" algn="l" rtl="0">
              <a:lnSpc>
                <a:spcPct val="146000"/>
              </a:lnSpc>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Arial"/>
              </a:rPr>
              <a:t>Faster and maybe more accurate than </a:t>
            </a:r>
            <a:r>
              <a:rPr lang="en-US" sz="1800" dirty="0" err="1">
                <a:solidFill>
                  <a:schemeClr val="dk1"/>
                </a:solidFill>
                <a:latin typeface="Calibri" panose="020F0502020204030204" pitchFamily="34" charset="0"/>
                <a:cs typeface="Calibri" panose="020F0502020204030204" pitchFamily="34" charset="0"/>
                <a:sym typeface="Arial"/>
              </a:rPr>
              <a:t>Clustal</a:t>
            </a:r>
            <a:r>
              <a:rPr lang="en-US" sz="1800" dirty="0">
                <a:solidFill>
                  <a:schemeClr val="dk1"/>
                </a:solidFill>
                <a:latin typeface="Calibri" panose="020F0502020204030204" pitchFamily="34" charset="0"/>
                <a:cs typeface="Calibri" panose="020F0502020204030204" pitchFamily="34" charset="0"/>
                <a:sym typeface="Arial"/>
              </a:rPr>
              <a:t>  </a:t>
            </a:r>
            <a:endParaRPr sz="1800" dirty="0">
              <a:solidFill>
                <a:schemeClr val="dk1"/>
              </a:solidFill>
              <a:latin typeface="Calibri" panose="020F0502020204030204" pitchFamily="34" charset="0"/>
              <a:cs typeface="Calibri" panose="020F0502020204030204" pitchFamily="34" charset="0"/>
              <a:sym typeface="Arial"/>
            </a:endParaRPr>
          </a:p>
          <a:p>
            <a:pPr marL="12700" marR="5080" lvl="0" indent="0" algn="l" rtl="0">
              <a:lnSpc>
                <a:spcPct val="146000"/>
              </a:lnSpc>
              <a:spcBef>
                <a:spcPts val="100"/>
              </a:spcBef>
              <a:spcAft>
                <a:spcPts val="0"/>
              </a:spcAft>
              <a:buNone/>
            </a:pPr>
            <a:r>
              <a:rPr lang="en-US" sz="1800" dirty="0">
                <a:solidFill>
                  <a:schemeClr val="dk1"/>
                </a:solidFill>
                <a:latin typeface="Calibri" panose="020F0502020204030204" pitchFamily="34" charset="0"/>
                <a:cs typeface="Calibri" panose="020F0502020204030204" pitchFamily="34" charset="0"/>
                <a:sym typeface="Arial"/>
              </a:rPr>
              <a:t>Command line only </a:t>
            </a:r>
            <a:endParaRPr sz="1800" dirty="0">
              <a:solidFill>
                <a:schemeClr val="dk1"/>
              </a:solidFill>
              <a:latin typeface="Calibri" panose="020F0502020204030204" pitchFamily="34" charset="0"/>
              <a:cs typeface="Calibri" panose="020F0502020204030204" pitchFamily="34" charset="0"/>
              <a:sym typeface="Arial"/>
            </a:endParaRPr>
          </a:p>
          <a:p>
            <a:pPr marL="12700" marR="5080" lvl="0" indent="0" algn="l" rtl="0">
              <a:lnSpc>
                <a:spcPct val="146000"/>
              </a:lnSpc>
              <a:spcBef>
                <a:spcPts val="100"/>
              </a:spcBef>
              <a:spcAft>
                <a:spcPts val="0"/>
              </a:spcAft>
              <a:buNone/>
            </a:pPr>
            <a:r>
              <a:rPr lang="en-US" sz="1800" dirty="0">
                <a:solidFill>
                  <a:schemeClr val="dk1"/>
                </a:solidFill>
                <a:latin typeface="Calibri" panose="020F0502020204030204" pitchFamily="34" charset="0"/>
                <a:cs typeface="Calibri" panose="020F0502020204030204" pitchFamily="34" charset="0"/>
                <a:sym typeface="Arial"/>
              </a:rPr>
              <a:t>There are web servers  </a:t>
            </a:r>
            <a:r>
              <a:rPr lang="en-US" sz="1800" u="sng" dirty="0">
                <a:solidFill>
                  <a:srgbClr val="00007F"/>
                </a:solidFill>
                <a:latin typeface="Calibri" panose="020F0502020204030204" pitchFamily="34" charset="0"/>
                <a:cs typeface="Calibri" panose="020F0502020204030204" pitchFamily="34" charset="0"/>
                <a:sym typeface="Arial"/>
                <a:hlinkClick r:id="rId4">
                  <a:extLst>
                    <a:ext uri="{A12FA001-AC4F-418D-AE19-62706E023703}">
                      <ahyp:hlinkClr xmlns:ahyp="http://schemas.microsoft.com/office/drawing/2018/hyperlinkcolor" val="tx"/>
                    </a:ext>
                  </a:extLst>
                </a:hlinkClick>
              </a:rPr>
              <a:t>http://www.ebi.ac.uk/Tools/msa/muscle/</a:t>
            </a:r>
            <a:endParaRPr sz="1800" dirty="0">
              <a:solidFill>
                <a:schemeClr val="dk1"/>
              </a:solidFill>
              <a:latin typeface="Calibri" panose="020F0502020204030204" pitchFamily="34" charset="0"/>
              <a:cs typeface="Calibri" panose="020F0502020204030204" pitchFamily="34" charset="0"/>
              <a:sym typeface="Arial"/>
            </a:endParaRPr>
          </a:p>
        </p:txBody>
      </p:sp>
      <p:sp>
        <p:nvSpPr>
          <p:cNvPr id="309" name="Google Shape;309;p25"/>
          <p:cNvSpPr txBox="1"/>
          <p:nvPr/>
        </p:nvSpPr>
        <p:spPr>
          <a:xfrm>
            <a:off x="970280" y="4688840"/>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10" name="Google Shape;310;p25"/>
          <p:cNvSpPr txBox="1"/>
          <p:nvPr/>
        </p:nvSpPr>
        <p:spPr>
          <a:xfrm>
            <a:off x="970280" y="5088890"/>
            <a:ext cx="107314" cy="1492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311" name="Google Shape;311;p25"/>
          <p:cNvSpPr txBox="1"/>
          <p:nvPr/>
        </p:nvSpPr>
        <p:spPr>
          <a:xfrm>
            <a:off x="537209" y="5494020"/>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312" name="Google Shape;312;p25"/>
          <p:cNvSpPr txBox="1"/>
          <p:nvPr/>
        </p:nvSpPr>
        <p:spPr>
          <a:xfrm>
            <a:off x="862330" y="5408929"/>
            <a:ext cx="995680"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dirty="0">
                <a:solidFill>
                  <a:schemeClr val="dk1"/>
                </a:solidFill>
                <a:latin typeface="Calibri" panose="020F0502020204030204" pitchFamily="34" charset="0"/>
                <a:cs typeface="Calibri" panose="020F0502020204030204" pitchFamily="34" charset="0"/>
                <a:sym typeface="Arial"/>
              </a:rPr>
              <a:t>T-Coffee</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313" name="Google Shape;313;p25"/>
          <p:cNvSpPr txBox="1"/>
          <p:nvPr/>
        </p:nvSpPr>
        <p:spPr>
          <a:xfrm>
            <a:off x="970280" y="5957570"/>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314" name="Google Shape;314;p25"/>
          <p:cNvSpPr txBox="1"/>
          <p:nvPr/>
        </p:nvSpPr>
        <p:spPr>
          <a:xfrm>
            <a:off x="1294130" y="5750559"/>
            <a:ext cx="6510655" cy="878840"/>
          </a:xfrm>
          <a:prstGeom prst="rect">
            <a:avLst/>
          </a:prstGeom>
          <a:noFill/>
          <a:ln>
            <a:noFill/>
          </a:ln>
        </p:spPr>
        <p:txBody>
          <a:bodyPr spcFirstLastPara="1" wrap="square" lIns="0" tIns="134600" rIns="0" bIns="0" anchor="t" anchorCtr="0">
            <a:spAutoFit/>
          </a:bodyPr>
          <a:lstStyle/>
          <a:p>
            <a:pPr marL="12700" marR="0" lvl="0" indent="0" algn="l" rtl="0">
              <a:lnSpc>
                <a:spcPct val="100000"/>
              </a:lnSpc>
              <a:spcBef>
                <a:spcPts val="0"/>
              </a:spcBef>
              <a:spcAft>
                <a:spcPts val="0"/>
              </a:spcAft>
              <a:buNone/>
            </a:pPr>
            <a:r>
              <a:rPr lang="en-US" sz="2000" dirty="0">
                <a:solidFill>
                  <a:schemeClr val="dk1"/>
                </a:solidFill>
                <a:latin typeface="Calibri" panose="020F0502020204030204" pitchFamily="34" charset="0"/>
                <a:cs typeface="Calibri" panose="020F0502020204030204" pitchFamily="34" charset="0"/>
                <a:sym typeface="Arial"/>
              </a:rPr>
              <a:t>Most accurate, but also the slowest</a:t>
            </a:r>
            <a:endParaRPr sz="2000" dirty="0">
              <a:solidFill>
                <a:schemeClr val="dk1"/>
              </a:solidFill>
              <a:latin typeface="Calibri" panose="020F0502020204030204" pitchFamily="34" charset="0"/>
              <a:cs typeface="Calibri" panose="020F0502020204030204" pitchFamily="34" charset="0"/>
              <a:sym typeface="Arial"/>
            </a:endParaRPr>
          </a:p>
          <a:p>
            <a:pPr marL="12700" marR="0" lvl="0" indent="0" algn="l" rtl="0">
              <a:lnSpc>
                <a:spcPct val="100000"/>
              </a:lnSpc>
              <a:spcBef>
                <a:spcPts val="960"/>
              </a:spcBef>
              <a:spcAft>
                <a:spcPts val="0"/>
              </a:spcAft>
              <a:buNone/>
            </a:pPr>
            <a:r>
              <a:rPr lang="en-US" sz="2000" dirty="0">
                <a:solidFill>
                  <a:schemeClr val="dk1"/>
                </a:solidFill>
                <a:latin typeface="Calibri" panose="020F0502020204030204" pitchFamily="34" charset="0"/>
                <a:cs typeface="Calibri" panose="020F0502020204030204" pitchFamily="34" charset="0"/>
                <a:sym typeface="Arial"/>
              </a:rPr>
              <a:t>Also has special variations for RNA, protein structure, etc.</a:t>
            </a:r>
            <a:endParaRPr sz="2000" dirty="0">
              <a:solidFill>
                <a:schemeClr val="dk1"/>
              </a:solidFill>
              <a:latin typeface="Calibri" panose="020F0502020204030204" pitchFamily="34" charset="0"/>
              <a:cs typeface="Calibri" panose="020F0502020204030204" pitchFamily="34" charset="0"/>
              <a:sym typeface="Arial"/>
            </a:endParaRPr>
          </a:p>
        </p:txBody>
      </p:sp>
      <p:sp>
        <p:nvSpPr>
          <p:cNvPr id="315" name="Google Shape;315;p25"/>
          <p:cNvSpPr txBox="1"/>
          <p:nvPr/>
        </p:nvSpPr>
        <p:spPr>
          <a:xfrm>
            <a:off x="970280" y="6385559"/>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316" name="Google Shape;316;p25"/>
          <p:cNvSpPr txBox="1"/>
          <p:nvPr/>
        </p:nvSpPr>
        <p:spPr>
          <a:xfrm>
            <a:off x="970280" y="6812280"/>
            <a:ext cx="116839"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p:txBody>
      </p:sp>
      <p:sp>
        <p:nvSpPr>
          <p:cNvPr id="317" name="Google Shape;317;p25"/>
          <p:cNvSpPr txBox="1"/>
          <p:nvPr/>
        </p:nvSpPr>
        <p:spPr>
          <a:xfrm>
            <a:off x="1294130" y="6727190"/>
            <a:ext cx="2318385"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u="sng" dirty="0">
                <a:solidFill>
                  <a:srgbClr val="00007F"/>
                </a:solidFill>
                <a:latin typeface="Calibri" panose="020F0502020204030204" pitchFamily="34" charset="0"/>
                <a:cs typeface="Calibri" panose="020F0502020204030204" pitchFamily="34" charset="0"/>
                <a:sym typeface="Arial"/>
                <a:hlinkClick r:id="rId5">
                  <a:extLst>
                    <a:ext uri="{A12FA001-AC4F-418D-AE19-62706E023703}">
                      <ahyp:hlinkClr xmlns:ahyp="http://schemas.microsoft.com/office/drawing/2018/hyperlinkcolor" val="tx"/>
                    </a:ext>
                  </a:extLst>
                </a:hlinkClick>
              </a:rPr>
              <a:t>http://tcoffee.crg.cat/</a:t>
            </a:r>
            <a:endParaRPr sz="20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26"/>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26</a:t>
            </a:fld>
            <a:endParaRPr/>
          </a:p>
        </p:txBody>
      </p:sp>
      <p:sp>
        <p:nvSpPr>
          <p:cNvPr id="323" name="Google Shape;323;p26"/>
          <p:cNvSpPr txBox="1">
            <a:spLocks noGrp="1"/>
          </p:cNvSpPr>
          <p:nvPr>
            <p:ph type="title"/>
          </p:nvPr>
        </p:nvSpPr>
        <p:spPr>
          <a:xfrm>
            <a:off x="1700464" y="349250"/>
            <a:ext cx="6705600" cy="751488"/>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4800" b="0" dirty="0">
                <a:solidFill>
                  <a:srgbClr val="000000"/>
                </a:solidFill>
                <a:ea typeface="Arial"/>
                <a:sym typeface="Arial"/>
              </a:rPr>
              <a:t>Need something faster</a:t>
            </a:r>
            <a:endParaRPr sz="4800" b="0" dirty="0">
              <a:solidFill>
                <a:srgbClr val="000000"/>
              </a:solidFill>
              <a:ea typeface="Arial"/>
              <a:sym typeface="Arial"/>
            </a:endParaRPr>
          </a:p>
        </p:txBody>
      </p:sp>
      <p:sp>
        <p:nvSpPr>
          <p:cNvPr id="324" name="Google Shape;324;p26"/>
          <p:cNvSpPr txBox="1"/>
          <p:nvPr/>
        </p:nvSpPr>
        <p:spPr>
          <a:xfrm>
            <a:off x="599440" y="185547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325" name="Google Shape;325;p26"/>
          <p:cNvSpPr txBox="1"/>
          <p:nvPr/>
        </p:nvSpPr>
        <p:spPr>
          <a:xfrm>
            <a:off x="923290" y="1569720"/>
            <a:ext cx="8703310" cy="1292225"/>
          </a:xfrm>
          <a:prstGeom prst="rect">
            <a:avLst/>
          </a:prstGeom>
          <a:noFill/>
          <a:ln>
            <a:noFill/>
          </a:ln>
        </p:spPr>
        <p:txBody>
          <a:bodyPr spcFirstLastPara="1" wrap="square" lIns="0" tIns="12700" rIns="0" bIns="0" anchor="t" anchorCtr="0">
            <a:spAutoFit/>
          </a:bodyPr>
          <a:lstStyle/>
          <a:p>
            <a:pPr marL="12700" marR="2620645" lvl="0" indent="0" algn="l" rtl="0">
              <a:lnSpc>
                <a:spcPct val="130000"/>
              </a:lnSpc>
              <a:spcBef>
                <a:spcPts val="0"/>
              </a:spcBef>
              <a:spcAft>
                <a:spcPts val="0"/>
              </a:spcAft>
              <a:buNone/>
            </a:pPr>
            <a:r>
              <a:rPr lang="en-US" sz="3200" dirty="0" err="1">
                <a:solidFill>
                  <a:schemeClr val="dk1"/>
                </a:solidFill>
                <a:latin typeface="Calibri" panose="020F0502020204030204" pitchFamily="34" charset="0"/>
                <a:cs typeface="Calibri" panose="020F0502020204030204" pitchFamily="34" charset="0"/>
                <a:sym typeface="Arial"/>
              </a:rPr>
              <a:t>Clustal</a:t>
            </a:r>
            <a:r>
              <a:rPr lang="en-US" sz="3200" dirty="0">
                <a:solidFill>
                  <a:schemeClr val="dk1"/>
                </a:solidFill>
                <a:latin typeface="Calibri" panose="020F0502020204030204" pitchFamily="34" charset="0"/>
                <a:cs typeface="Calibri" panose="020F0502020204030204" pitchFamily="34" charset="0"/>
                <a:sym typeface="Arial"/>
              </a:rPr>
              <a:t> Omega:  HMM Based</a:t>
            </a:r>
            <a:endParaRPr sz="3200" dirty="0">
              <a:solidFill>
                <a:schemeClr val="dk1"/>
              </a:solidFill>
              <a:latin typeface="Calibri" panose="020F0502020204030204" pitchFamily="34" charset="0"/>
              <a:cs typeface="Calibri" panose="020F0502020204030204" pitchFamily="34" charset="0"/>
              <a:sym typeface="Arial"/>
            </a:endParaRPr>
          </a:p>
          <a:p>
            <a:pPr marL="12700" marR="0" lvl="0" indent="0" algn="l" rtl="0">
              <a:lnSpc>
                <a:spcPct val="100000"/>
              </a:lnSpc>
              <a:spcBef>
                <a:spcPts val="1150"/>
              </a:spcBef>
              <a:spcAft>
                <a:spcPts val="0"/>
              </a:spcAft>
              <a:buNone/>
            </a:pPr>
            <a:r>
              <a:rPr lang="en-US" sz="3200" u="sng" dirty="0">
                <a:solidFill>
                  <a:schemeClr val="dk1"/>
                </a:solidFill>
                <a:latin typeface="Calibri" panose="020F0502020204030204" pitchFamily="34"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http://www.clustal.org/omega/</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326" name="Google Shape;326;p26"/>
          <p:cNvSpPr txBox="1"/>
          <p:nvPr/>
        </p:nvSpPr>
        <p:spPr>
          <a:xfrm>
            <a:off x="599440" y="249047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pic>
        <p:nvPicPr>
          <p:cNvPr id="327" name="Google Shape;327;p26"/>
          <p:cNvPicPr preferRelativeResize="0"/>
          <p:nvPr/>
        </p:nvPicPr>
        <p:blipFill rotWithShape="1">
          <a:blip r:embed="rId4">
            <a:alphaModFix/>
          </a:blip>
          <a:srcRect/>
          <a:stretch/>
        </p:blipFill>
        <p:spPr>
          <a:xfrm>
            <a:off x="2984500" y="3215640"/>
            <a:ext cx="4618990" cy="38817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27"/>
          <p:cNvSpPr txBox="1">
            <a:spLocks noGrp="1"/>
          </p:cNvSpPr>
          <p:nvPr>
            <p:ph type="sldNum" idx="12"/>
          </p:nvPr>
        </p:nvSpPr>
        <p:spPr>
          <a:xfrm>
            <a:off x="9359900" y="6698357"/>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27</a:t>
            </a:fld>
            <a:endParaRPr/>
          </a:p>
        </p:txBody>
      </p:sp>
      <p:pic>
        <p:nvPicPr>
          <p:cNvPr id="333" name="Google Shape;333;p27"/>
          <p:cNvPicPr preferRelativeResize="0"/>
          <p:nvPr/>
        </p:nvPicPr>
        <p:blipFill rotWithShape="1">
          <a:blip r:embed="rId3">
            <a:alphaModFix/>
          </a:blip>
          <a:srcRect/>
          <a:stretch/>
        </p:blipFill>
        <p:spPr>
          <a:xfrm>
            <a:off x="241300" y="446473"/>
            <a:ext cx="9504680" cy="6570345"/>
          </a:xfrm>
          <a:prstGeom prst="rect">
            <a:avLst/>
          </a:prstGeom>
          <a:noFill/>
          <a:ln>
            <a:noFill/>
          </a:ln>
        </p:spPr>
      </p:pic>
      <p:pic>
        <p:nvPicPr>
          <p:cNvPr id="334" name="Google Shape;334;p27"/>
          <p:cNvPicPr preferRelativeResize="0"/>
          <p:nvPr/>
        </p:nvPicPr>
        <p:blipFill rotWithShape="1">
          <a:blip r:embed="rId4">
            <a:alphaModFix/>
          </a:blip>
          <a:srcRect/>
          <a:stretch/>
        </p:blipFill>
        <p:spPr>
          <a:xfrm>
            <a:off x="190500" y="3378903"/>
            <a:ext cx="9831705" cy="3375660"/>
          </a:xfrm>
          <a:prstGeom prst="rect">
            <a:avLst/>
          </a:prstGeom>
          <a:noFill/>
          <a:ln>
            <a:noFill/>
          </a:ln>
        </p:spPr>
      </p:pic>
    </p:spTree>
    <p:extLst>
      <p:ext uri="{BB962C8B-B14F-4D97-AF65-F5344CB8AC3E}">
        <p14:creationId xmlns:p14="http://schemas.microsoft.com/office/powerpoint/2010/main" val="1789087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8"/>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28</a:t>
            </a:fld>
            <a:endParaRPr/>
          </a:p>
        </p:txBody>
      </p:sp>
      <p:pic>
        <p:nvPicPr>
          <p:cNvPr id="340" name="Google Shape;340;p28"/>
          <p:cNvPicPr preferRelativeResize="0"/>
          <p:nvPr/>
        </p:nvPicPr>
        <p:blipFill rotWithShape="1">
          <a:blip r:embed="rId3">
            <a:alphaModFix/>
          </a:blip>
          <a:srcRect/>
          <a:stretch/>
        </p:blipFill>
        <p:spPr>
          <a:xfrm>
            <a:off x="241300" y="622935"/>
            <a:ext cx="9504680" cy="65703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27"/>
          <p:cNvSpPr txBox="1">
            <a:spLocks noGrp="1"/>
          </p:cNvSpPr>
          <p:nvPr>
            <p:ph type="sldNum" idx="12"/>
          </p:nvPr>
        </p:nvSpPr>
        <p:spPr>
          <a:xfrm>
            <a:off x="9359900" y="6698357"/>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29</a:t>
            </a:fld>
            <a:endParaRPr/>
          </a:p>
        </p:txBody>
      </p:sp>
      <p:sp>
        <p:nvSpPr>
          <p:cNvPr id="2" name="Google Shape;323;p26">
            <a:extLst>
              <a:ext uri="{FF2B5EF4-FFF2-40B4-BE49-F238E27FC236}">
                <a16:creationId xmlns:a16="http://schemas.microsoft.com/office/drawing/2014/main" id="{901D5C21-4C79-F071-9F79-AE0A1D9B3A9E}"/>
              </a:ext>
            </a:extLst>
          </p:cNvPr>
          <p:cNvSpPr txBox="1">
            <a:spLocks noGrp="1"/>
          </p:cNvSpPr>
          <p:nvPr>
            <p:ph type="title"/>
          </p:nvPr>
        </p:nvSpPr>
        <p:spPr>
          <a:xfrm>
            <a:off x="437482" y="635259"/>
            <a:ext cx="9055768" cy="1490152"/>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4800" dirty="0" err="1">
                <a:solidFill>
                  <a:srgbClr val="000000"/>
                </a:solidFill>
                <a:ea typeface="Arial"/>
                <a:sym typeface="Arial"/>
              </a:rPr>
              <a:t>BioEdit</a:t>
            </a:r>
            <a:r>
              <a:rPr lang="en-US" sz="4800" b="0" dirty="0">
                <a:solidFill>
                  <a:srgbClr val="000000"/>
                </a:solidFill>
                <a:ea typeface="Arial"/>
                <a:sym typeface="Arial"/>
              </a:rPr>
              <a:t>: a biological sequence </a:t>
            </a:r>
            <a:br>
              <a:rPr lang="en-US" sz="4800" b="0" dirty="0">
                <a:solidFill>
                  <a:srgbClr val="000000"/>
                </a:solidFill>
                <a:ea typeface="Arial"/>
                <a:sym typeface="Arial"/>
              </a:rPr>
            </a:br>
            <a:r>
              <a:rPr lang="en-US" sz="4800" b="0" dirty="0">
                <a:solidFill>
                  <a:srgbClr val="000000"/>
                </a:solidFill>
                <a:ea typeface="Arial"/>
                <a:sym typeface="Arial"/>
              </a:rPr>
              <a:t>alignment editor</a:t>
            </a:r>
            <a:endParaRPr sz="4800" b="0" dirty="0">
              <a:solidFill>
                <a:srgbClr val="000000"/>
              </a:solidFill>
              <a:ea typeface="Arial"/>
              <a:sym typeface="Arial"/>
            </a:endParaRPr>
          </a:p>
        </p:txBody>
      </p:sp>
      <p:sp>
        <p:nvSpPr>
          <p:cNvPr id="4" name="TextBox 3">
            <a:extLst>
              <a:ext uri="{FF2B5EF4-FFF2-40B4-BE49-F238E27FC236}">
                <a16:creationId xmlns:a16="http://schemas.microsoft.com/office/drawing/2014/main" id="{F1506664-569B-750B-D940-1276B9188360}"/>
              </a:ext>
            </a:extLst>
          </p:cNvPr>
          <p:cNvSpPr txBox="1"/>
          <p:nvPr/>
        </p:nvSpPr>
        <p:spPr>
          <a:xfrm>
            <a:off x="457200" y="2500977"/>
            <a:ext cx="4218317" cy="3970318"/>
          </a:xfrm>
          <a:prstGeom prst="rect">
            <a:avLst/>
          </a:prstGeom>
          <a:noFill/>
        </p:spPr>
        <p:txBody>
          <a:bodyPr wrap="square">
            <a:spAutoFit/>
          </a:bodyPr>
          <a:lstStyle/>
          <a:p>
            <a:pPr marL="457200" indent="-457200" algn="just">
              <a:buFont typeface="Arial" panose="020B0604020202020204" pitchFamily="34" charset="0"/>
              <a:buChar char="•"/>
            </a:pPr>
            <a:r>
              <a:rPr lang="en-US" sz="2800" dirty="0"/>
              <a:t>An intuitive multiple document interface with convenient features</a:t>
            </a:r>
          </a:p>
          <a:p>
            <a:pPr marL="457200" indent="-457200" algn="just">
              <a:buFont typeface="Arial" panose="020B0604020202020204" pitchFamily="34" charset="0"/>
              <a:buChar char="•"/>
            </a:pPr>
            <a:r>
              <a:rPr lang="en-US" sz="2800" dirty="0"/>
              <a:t>Several sequence manipulation and analysis options and links to external analysis</a:t>
            </a:r>
          </a:p>
        </p:txBody>
      </p:sp>
      <p:pic>
        <p:nvPicPr>
          <p:cNvPr id="1026" name="Picture 2">
            <a:extLst>
              <a:ext uri="{FF2B5EF4-FFF2-40B4-BE49-F238E27FC236}">
                <a16:creationId xmlns:a16="http://schemas.microsoft.com/office/drawing/2014/main" id="{D73B1258-0A2B-9E1A-9570-7F8933D0A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644028"/>
            <a:ext cx="4519186" cy="3186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A4CF85-C528-8C65-55EC-70E427D138E6}"/>
              </a:ext>
            </a:extLst>
          </p:cNvPr>
          <p:cNvSpPr txBox="1"/>
          <p:nvPr/>
        </p:nvSpPr>
        <p:spPr>
          <a:xfrm>
            <a:off x="3174521" y="6836023"/>
            <a:ext cx="5037826" cy="307777"/>
          </a:xfrm>
          <a:prstGeom prst="rect">
            <a:avLst/>
          </a:prstGeom>
          <a:noFill/>
        </p:spPr>
        <p:txBody>
          <a:bodyPr wrap="square">
            <a:spAutoFit/>
          </a:bodyPr>
          <a:lstStyle/>
          <a:p>
            <a:r>
              <a:rPr lang="en-US" dirty="0"/>
              <a:t>https://bioedit.software.informer.com/7.2/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1591541" y="854280"/>
            <a:ext cx="7375717" cy="627840"/>
          </a:xfrm>
          <a:prstGeom prst="rect">
            <a:avLst/>
          </a:prstGeom>
          <a:noFill/>
          <a:ln>
            <a:noFill/>
          </a:ln>
        </p:spPr>
        <p:txBody>
          <a:bodyPr lIns="0" tIns="12240" rIns="0" bIns="0"/>
          <a:lstStyle/>
          <a:p>
            <a:pPr marL="12700" algn="ctr">
              <a:lnSpc>
                <a:spcPct val="100000"/>
              </a:lnSpc>
              <a:spcBef>
                <a:spcPts val="100"/>
              </a:spcBef>
            </a:pPr>
            <a:r>
              <a:rPr lang="en-AU" sz="3600" b="1" strike="noStrike" spc="-1" dirty="0">
                <a:solidFill>
                  <a:srgbClr val="191919"/>
                </a:solidFill>
                <a:latin typeface="Calibri" panose="020F0502020204030204" pitchFamily="34" charset="0"/>
              </a:rPr>
              <a:t>Importance</a:t>
            </a:r>
            <a:r>
              <a:rPr lang="en-AU" sz="3600" b="1" strike="noStrike" spc="-43" dirty="0">
                <a:solidFill>
                  <a:srgbClr val="191919"/>
                </a:solidFill>
                <a:latin typeface="Calibri" panose="020F0502020204030204" pitchFamily="34" charset="0"/>
              </a:rPr>
              <a:t> </a:t>
            </a:r>
            <a:r>
              <a:rPr lang="en-AU" sz="3600" b="1" strike="noStrike" spc="-4" dirty="0">
                <a:solidFill>
                  <a:srgbClr val="191919"/>
                </a:solidFill>
                <a:latin typeface="Calibri" panose="020F0502020204030204" pitchFamily="34" charset="0"/>
              </a:rPr>
              <a:t>of</a:t>
            </a:r>
            <a:r>
              <a:rPr lang="en-AU" sz="3600" b="1" strike="noStrike" spc="-49" dirty="0">
                <a:solidFill>
                  <a:srgbClr val="191919"/>
                </a:solidFill>
                <a:latin typeface="Calibri" panose="020F0502020204030204" pitchFamily="34" charset="0"/>
              </a:rPr>
              <a:t> </a:t>
            </a:r>
            <a:r>
              <a:rPr lang="en-AU" sz="3600" b="1" strike="noStrike" spc="-1" dirty="0">
                <a:solidFill>
                  <a:srgbClr val="191919"/>
                </a:solidFill>
                <a:latin typeface="Calibri" panose="020F0502020204030204" pitchFamily="34" charset="0"/>
              </a:rPr>
              <a:t>Similarity</a:t>
            </a:r>
            <a:endParaRPr lang="en-AU" sz="3600" b="0" strike="noStrike" spc="-1" dirty="0">
              <a:solidFill>
                <a:srgbClr val="000000"/>
              </a:solidFill>
              <a:latin typeface="Calibri"/>
            </a:endParaRPr>
          </a:p>
        </p:txBody>
      </p:sp>
      <p:sp>
        <p:nvSpPr>
          <p:cNvPr id="176" name="CustomShape 2"/>
          <p:cNvSpPr/>
          <p:nvPr/>
        </p:nvSpPr>
        <p:spPr>
          <a:xfrm>
            <a:off x="1837800" y="2969280"/>
            <a:ext cx="1101600" cy="606600"/>
          </a:xfrm>
          <a:custGeom>
            <a:avLst/>
            <a:gdLst/>
            <a:ahLst/>
            <a:cxnLst/>
            <a:rect l="l" t="t" r="r" b="b"/>
            <a:pathLst>
              <a:path w="1133475" h="624204">
                <a:moveTo>
                  <a:pt x="0" y="31825"/>
                </a:moveTo>
                <a:lnTo>
                  <a:pt x="58602" y="10644"/>
                </a:lnTo>
                <a:lnTo>
                  <a:pt x="105346" y="678"/>
                </a:lnTo>
                <a:lnTo>
                  <a:pt x="154090" y="0"/>
                </a:lnTo>
                <a:lnTo>
                  <a:pt x="218694" y="6679"/>
                </a:lnTo>
                <a:lnTo>
                  <a:pt x="254805" y="25419"/>
                </a:lnTo>
                <a:lnTo>
                  <a:pt x="285273" y="53161"/>
                </a:lnTo>
                <a:lnTo>
                  <a:pt x="311598" y="86617"/>
                </a:lnTo>
                <a:lnTo>
                  <a:pt x="335280" y="122503"/>
                </a:lnTo>
                <a:lnTo>
                  <a:pt x="327433" y="176176"/>
                </a:lnTo>
                <a:lnTo>
                  <a:pt x="292310" y="222373"/>
                </a:lnTo>
                <a:lnTo>
                  <a:pt x="244601" y="210895"/>
                </a:lnTo>
                <a:lnTo>
                  <a:pt x="265771" y="163187"/>
                </a:lnTo>
                <a:lnTo>
                  <a:pt x="329255" y="140065"/>
                </a:lnTo>
                <a:lnTo>
                  <a:pt x="385572" y="147649"/>
                </a:lnTo>
                <a:lnTo>
                  <a:pt x="425934" y="164937"/>
                </a:lnTo>
                <a:lnTo>
                  <a:pt x="463295" y="185939"/>
                </a:lnTo>
                <a:lnTo>
                  <a:pt x="500657" y="207228"/>
                </a:lnTo>
                <a:lnTo>
                  <a:pt x="541019" y="225373"/>
                </a:lnTo>
                <a:lnTo>
                  <a:pt x="582799" y="210800"/>
                </a:lnTo>
                <a:lnTo>
                  <a:pt x="610647" y="192226"/>
                </a:lnTo>
                <a:lnTo>
                  <a:pt x="629209" y="164508"/>
                </a:lnTo>
                <a:lnTo>
                  <a:pt x="643127" y="122503"/>
                </a:lnTo>
                <a:lnTo>
                  <a:pt x="624601" y="92392"/>
                </a:lnTo>
                <a:lnTo>
                  <a:pt x="603504" y="69639"/>
                </a:lnTo>
                <a:lnTo>
                  <a:pt x="573262" y="66460"/>
                </a:lnTo>
                <a:lnTo>
                  <a:pt x="527304" y="95071"/>
                </a:lnTo>
                <a:lnTo>
                  <a:pt x="517671" y="111073"/>
                </a:lnTo>
                <a:lnTo>
                  <a:pt x="514826" y="131075"/>
                </a:lnTo>
                <a:lnTo>
                  <a:pt x="514981" y="152507"/>
                </a:lnTo>
                <a:lnTo>
                  <a:pt x="514350" y="172795"/>
                </a:lnTo>
                <a:lnTo>
                  <a:pt x="507051" y="229742"/>
                </a:lnTo>
                <a:lnTo>
                  <a:pt x="499395" y="270617"/>
                </a:lnTo>
                <a:lnTo>
                  <a:pt x="480167" y="307919"/>
                </a:lnTo>
                <a:lnTo>
                  <a:pt x="438150" y="354151"/>
                </a:lnTo>
                <a:lnTo>
                  <a:pt x="394811" y="395108"/>
                </a:lnTo>
                <a:lnTo>
                  <a:pt x="347472" y="430351"/>
                </a:lnTo>
                <a:lnTo>
                  <a:pt x="283463" y="448353"/>
                </a:lnTo>
                <a:lnTo>
                  <a:pt x="244601" y="455497"/>
                </a:lnTo>
                <a:lnTo>
                  <a:pt x="215574" y="453592"/>
                </a:lnTo>
                <a:lnTo>
                  <a:pt x="186118" y="452830"/>
                </a:lnTo>
                <a:lnTo>
                  <a:pt x="156948" y="450353"/>
                </a:lnTo>
                <a:lnTo>
                  <a:pt x="128777" y="443305"/>
                </a:lnTo>
                <a:lnTo>
                  <a:pt x="117097" y="428505"/>
                </a:lnTo>
                <a:lnTo>
                  <a:pt x="115919" y="404919"/>
                </a:lnTo>
                <a:lnTo>
                  <a:pt x="121169" y="381476"/>
                </a:lnTo>
                <a:lnTo>
                  <a:pt x="128777" y="367105"/>
                </a:lnTo>
                <a:lnTo>
                  <a:pt x="136767" y="361545"/>
                </a:lnTo>
                <a:lnTo>
                  <a:pt x="146399" y="358628"/>
                </a:lnTo>
                <a:lnTo>
                  <a:pt x="156745" y="356711"/>
                </a:lnTo>
                <a:lnTo>
                  <a:pt x="166877" y="354151"/>
                </a:lnTo>
                <a:lnTo>
                  <a:pt x="195691" y="356711"/>
                </a:lnTo>
                <a:lnTo>
                  <a:pt x="224789" y="358628"/>
                </a:lnTo>
                <a:lnTo>
                  <a:pt x="253888" y="361545"/>
                </a:lnTo>
                <a:lnTo>
                  <a:pt x="315039" y="387417"/>
                </a:lnTo>
                <a:lnTo>
                  <a:pt x="349948" y="426160"/>
                </a:lnTo>
                <a:lnTo>
                  <a:pt x="383428" y="470618"/>
                </a:lnTo>
                <a:lnTo>
                  <a:pt x="411480" y="508075"/>
                </a:lnTo>
                <a:lnTo>
                  <a:pt x="428458" y="529851"/>
                </a:lnTo>
                <a:lnTo>
                  <a:pt x="444436" y="552557"/>
                </a:lnTo>
                <a:lnTo>
                  <a:pt x="460128" y="575690"/>
                </a:lnTo>
                <a:lnTo>
                  <a:pt x="476250" y="598753"/>
                </a:lnTo>
                <a:lnTo>
                  <a:pt x="495145" y="612005"/>
                </a:lnTo>
                <a:lnTo>
                  <a:pt x="521112" y="619613"/>
                </a:lnTo>
                <a:lnTo>
                  <a:pt x="544079" y="623077"/>
                </a:lnTo>
                <a:lnTo>
                  <a:pt x="553974" y="623899"/>
                </a:lnTo>
                <a:lnTo>
                  <a:pt x="594664" y="596912"/>
                </a:lnTo>
                <a:lnTo>
                  <a:pt x="615970" y="583751"/>
                </a:lnTo>
                <a:lnTo>
                  <a:pt x="656844" y="533221"/>
                </a:lnTo>
                <a:lnTo>
                  <a:pt x="676179" y="469213"/>
                </a:lnTo>
                <a:lnTo>
                  <a:pt x="685240" y="437209"/>
                </a:lnTo>
                <a:lnTo>
                  <a:pt x="694944" y="405205"/>
                </a:lnTo>
                <a:lnTo>
                  <a:pt x="680751" y="362819"/>
                </a:lnTo>
                <a:lnTo>
                  <a:pt x="656844" y="326719"/>
                </a:lnTo>
                <a:lnTo>
                  <a:pt x="609123" y="309002"/>
                </a:lnTo>
                <a:lnTo>
                  <a:pt x="579119" y="301573"/>
                </a:lnTo>
                <a:lnTo>
                  <a:pt x="571976" y="310741"/>
                </a:lnTo>
                <a:lnTo>
                  <a:pt x="563689" y="319480"/>
                </a:lnTo>
                <a:lnTo>
                  <a:pt x="556831" y="328791"/>
                </a:lnTo>
                <a:lnTo>
                  <a:pt x="553974" y="339673"/>
                </a:lnTo>
                <a:lnTo>
                  <a:pt x="567013" y="374396"/>
                </a:lnTo>
                <a:lnTo>
                  <a:pt x="599767" y="404034"/>
                </a:lnTo>
                <a:lnTo>
                  <a:pt x="642689" y="427894"/>
                </a:lnTo>
                <a:lnTo>
                  <a:pt x="686232" y="445280"/>
                </a:lnTo>
                <a:lnTo>
                  <a:pt x="720851" y="455497"/>
                </a:lnTo>
                <a:lnTo>
                  <a:pt x="775659" y="448138"/>
                </a:lnTo>
                <a:lnTo>
                  <a:pt x="819206" y="442345"/>
                </a:lnTo>
                <a:lnTo>
                  <a:pt x="857631" y="438542"/>
                </a:lnTo>
                <a:lnTo>
                  <a:pt x="897071" y="437152"/>
                </a:lnTo>
                <a:lnTo>
                  <a:pt x="943666" y="438599"/>
                </a:lnTo>
                <a:lnTo>
                  <a:pt x="1003554" y="443305"/>
                </a:lnTo>
                <a:lnTo>
                  <a:pt x="1034295" y="450687"/>
                </a:lnTo>
                <a:lnTo>
                  <a:pt x="1067752" y="459497"/>
                </a:lnTo>
                <a:lnTo>
                  <a:pt x="1101494" y="466879"/>
                </a:lnTo>
                <a:lnTo>
                  <a:pt x="1133094" y="469975"/>
                </a:lnTo>
              </a:path>
            </a:pathLst>
          </a:custGeom>
          <a:noFill/>
          <a:ln w="38160">
            <a:solidFill>
              <a:srgbClr val="34CCCC"/>
            </a:solidFill>
            <a:round/>
          </a:ln>
        </p:spPr>
        <p:style>
          <a:lnRef idx="0">
            <a:srgbClr val="FFFFFF"/>
          </a:lnRef>
          <a:fillRef idx="0">
            <a:srgbClr val="FFFFFF"/>
          </a:fillRef>
          <a:effectRef idx="0">
            <a:srgbClr val="FFFFFF"/>
          </a:effectRef>
          <a:fontRef idx="minor"/>
        </p:style>
      </p:sp>
      <p:sp>
        <p:nvSpPr>
          <p:cNvPr id="177" name="CustomShape 3"/>
          <p:cNvSpPr/>
          <p:nvPr/>
        </p:nvSpPr>
        <p:spPr>
          <a:xfrm>
            <a:off x="6439680" y="2969280"/>
            <a:ext cx="1102320" cy="606600"/>
          </a:xfrm>
          <a:custGeom>
            <a:avLst/>
            <a:gdLst/>
            <a:ahLst/>
            <a:cxnLst/>
            <a:rect l="l" t="t" r="r" b="b"/>
            <a:pathLst>
              <a:path w="1134109" h="624204">
                <a:moveTo>
                  <a:pt x="0" y="31825"/>
                </a:moveTo>
                <a:lnTo>
                  <a:pt x="58721" y="10644"/>
                </a:lnTo>
                <a:lnTo>
                  <a:pt x="105727" y="678"/>
                </a:lnTo>
                <a:lnTo>
                  <a:pt x="154733" y="0"/>
                </a:lnTo>
                <a:lnTo>
                  <a:pt x="219455" y="6679"/>
                </a:lnTo>
                <a:lnTo>
                  <a:pt x="255448" y="25419"/>
                </a:lnTo>
                <a:lnTo>
                  <a:pt x="285654" y="53161"/>
                </a:lnTo>
                <a:lnTo>
                  <a:pt x="311717" y="86617"/>
                </a:lnTo>
                <a:lnTo>
                  <a:pt x="335279" y="122503"/>
                </a:lnTo>
                <a:lnTo>
                  <a:pt x="327540" y="176176"/>
                </a:lnTo>
                <a:lnTo>
                  <a:pt x="292631" y="222373"/>
                </a:lnTo>
                <a:lnTo>
                  <a:pt x="244601" y="210895"/>
                </a:lnTo>
                <a:lnTo>
                  <a:pt x="266211" y="163187"/>
                </a:lnTo>
                <a:lnTo>
                  <a:pt x="330005" y="140065"/>
                </a:lnTo>
                <a:lnTo>
                  <a:pt x="386333" y="147649"/>
                </a:lnTo>
                <a:lnTo>
                  <a:pt x="426696" y="164937"/>
                </a:lnTo>
                <a:lnTo>
                  <a:pt x="464057" y="185939"/>
                </a:lnTo>
                <a:lnTo>
                  <a:pt x="501419" y="207228"/>
                </a:lnTo>
                <a:lnTo>
                  <a:pt x="541781" y="225373"/>
                </a:lnTo>
                <a:lnTo>
                  <a:pt x="583120" y="210800"/>
                </a:lnTo>
                <a:lnTo>
                  <a:pt x="610742" y="192226"/>
                </a:lnTo>
                <a:lnTo>
                  <a:pt x="629221" y="164508"/>
                </a:lnTo>
                <a:lnTo>
                  <a:pt x="643127" y="122503"/>
                </a:lnTo>
                <a:lnTo>
                  <a:pt x="624923" y="92392"/>
                </a:lnTo>
                <a:lnTo>
                  <a:pt x="603789" y="69639"/>
                </a:lnTo>
                <a:lnTo>
                  <a:pt x="573369" y="66460"/>
                </a:lnTo>
                <a:lnTo>
                  <a:pt x="527303" y="95071"/>
                </a:lnTo>
                <a:lnTo>
                  <a:pt x="517778" y="111073"/>
                </a:lnTo>
                <a:lnTo>
                  <a:pt x="515111" y="131075"/>
                </a:lnTo>
                <a:lnTo>
                  <a:pt x="515302" y="152507"/>
                </a:lnTo>
                <a:lnTo>
                  <a:pt x="514350" y="172795"/>
                </a:lnTo>
                <a:lnTo>
                  <a:pt x="507372" y="229742"/>
                </a:lnTo>
                <a:lnTo>
                  <a:pt x="499681" y="270617"/>
                </a:lnTo>
                <a:lnTo>
                  <a:pt x="480274" y="307919"/>
                </a:lnTo>
                <a:lnTo>
                  <a:pt x="438150" y="354151"/>
                </a:lnTo>
                <a:lnTo>
                  <a:pt x="394906" y="395108"/>
                </a:lnTo>
                <a:lnTo>
                  <a:pt x="348233" y="430351"/>
                </a:lnTo>
                <a:lnTo>
                  <a:pt x="283845" y="448353"/>
                </a:lnTo>
                <a:lnTo>
                  <a:pt x="244601" y="455497"/>
                </a:lnTo>
                <a:lnTo>
                  <a:pt x="215574" y="453592"/>
                </a:lnTo>
                <a:lnTo>
                  <a:pt x="186118" y="452830"/>
                </a:lnTo>
                <a:lnTo>
                  <a:pt x="156948" y="450353"/>
                </a:lnTo>
                <a:lnTo>
                  <a:pt x="128777" y="443305"/>
                </a:lnTo>
                <a:lnTo>
                  <a:pt x="117526" y="428505"/>
                </a:lnTo>
                <a:lnTo>
                  <a:pt x="116490" y="404919"/>
                </a:lnTo>
                <a:lnTo>
                  <a:pt x="121598" y="381476"/>
                </a:lnTo>
                <a:lnTo>
                  <a:pt x="128777" y="367105"/>
                </a:lnTo>
                <a:lnTo>
                  <a:pt x="137195" y="361545"/>
                </a:lnTo>
                <a:lnTo>
                  <a:pt x="146970" y="358628"/>
                </a:lnTo>
                <a:lnTo>
                  <a:pt x="157174" y="356711"/>
                </a:lnTo>
                <a:lnTo>
                  <a:pt x="166877" y="354151"/>
                </a:lnTo>
                <a:lnTo>
                  <a:pt x="195691" y="356711"/>
                </a:lnTo>
                <a:lnTo>
                  <a:pt x="224789" y="358628"/>
                </a:lnTo>
                <a:lnTo>
                  <a:pt x="253888" y="361545"/>
                </a:lnTo>
                <a:lnTo>
                  <a:pt x="315039" y="387417"/>
                </a:lnTo>
                <a:lnTo>
                  <a:pt x="349948" y="426160"/>
                </a:lnTo>
                <a:lnTo>
                  <a:pt x="383428" y="470618"/>
                </a:lnTo>
                <a:lnTo>
                  <a:pt x="411479" y="508075"/>
                </a:lnTo>
                <a:lnTo>
                  <a:pt x="428458" y="529851"/>
                </a:lnTo>
                <a:lnTo>
                  <a:pt x="444436" y="552557"/>
                </a:lnTo>
                <a:lnTo>
                  <a:pt x="460128" y="575690"/>
                </a:lnTo>
                <a:lnTo>
                  <a:pt x="476250" y="598753"/>
                </a:lnTo>
                <a:lnTo>
                  <a:pt x="495264" y="612005"/>
                </a:lnTo>
                <a:lnTo>
                  <a:pt x="521493" y="619613"/>
                </a:lnTo>
                <a:lnTo>
                  <a:pt x="544722" y="623077"/>
                </a:lnTo>
                <a:lnTo>
                  <a:pt x="554735" y="623899"/>
                </a:lnTo>
                <a:lnTo>
                  <a:pt x="595134" y="596912"/>
                </a:lnTo>
                <a:lnTo>
                  <a:pt x="616403" y="583751"/>
                </a:lnTo>
                <a:lnTo>
                  <a:pt x="657605" y="533221"/>
                </a:lnTo>
                <a:lnTo>
                  <a:pt x="676655" y="469213"/>
                </a:lnTo>
                <a:lnTo>
                  <a:pt x="685680" y="437209"/>
                </a:lnTo>
                <a:lnTo>
                  <a:pt x="695705" y="405205"/>
                </a:lnTo>
                <a:lnTo>
                  <a:pt x="689860" y="385762"/>
                </a:lnTo>
                <a:lnTo>
                  <a:pt x="681513" y="362819"/>
                </a:lnTo>
                <a:lnTo>
                  <a:pt x="657605" y="326719"/>
                </a:lnTo>
                <a:lnTo>
                  <a:pt x="609885" y="309002"/>
                </a:lnTo>
                <a:lnTo>
                  <a:pt x="579881" y="301573"/>
                </a:lnTo>
                <a:lnTo>
                  <a:pt x="572416" y="310741"/>
                </a:lnTo>
                <a:lnTo>
                  <a:pt x="564165" y="319480"/>
                </a:lnTo>
                <a:lnTo>
                  <a:pt x="557486" y="328791"/>
                </a:lnTo>
                <a:lnTo>
                  <a:pt x="554735" y="339673"/>
                </a:lnTo>
                <a:lnTo>
                  <a:pt x="567769" y="374396"/>
                </a:lnTo>
                <a:lnTo>
                  <a:pt x="600480" y="404034"/>
                </a:lnTo>
                <a:lnTo>
                  <a:pt x="643286" y="427894"/>
                </a:lnTo>
                <a:lnTo>
                  <a:pt x="686604" y="445280"/>
                </a:lnTo>
                <a:lnTo>
                  <a:pt x="720851" y="455497"/>
                </a:lnTo>
                <a:lnTo>
                  <a:pt x="775977" y="448138"/>
                </a:lnTo>
                <a:lnTo>
                  <a:pt x="819714" y="442345"/>
                </a:lnTo>
                <a:lnTo>
                  <a:pt x="858202" y="438542"/>
                </a:lnTo>
                <a:lnTo>
                  <a:pt x="897579" y="437152"/>
                </a:lnTo>
                <a:lnTo>
                  <a:pt x="943983" y="438599"/>
                </a:lnTo>
                <a:lnTo>
                  <a:pt x="1003553" y="443305"/>
                </a:lnTo>
                <a:lnTo>
                  <a:pt x="1034414" y="450687"/>
                </a:lnTo>
                <a:lnTo>
                  <a:pt x="1068133" y="459497"/>
                </a:lnTo>
                <a:lnTo>
                  <a:pt x="1102137" y="466879"/>
                </a:lnTo>
                <a:lnTo>
                  <a:pt x="1133855" y="469975"/>
                </a:lnTo>
              </a:path>
            </a:pathLst>
          </a:custGeom>
          <a:noFill/>
          <a:ln w="38160">
            <a:solidFill>
              <a:srgbClr val="018080"/>
            </a:solidFill>
            <a:round/>
          </a:ln>
        </p:spPr>
        <p:style>
          <a:lnRef idx="0">
            <a:srgbClr val="FFFFFF"/>
          </a:lnRef>
          <a:fillRef idx="0">
            <a:srgbClr val="FFFFFF"/>
          </a:fillRef>
          <a:effectRef idx="0">
            <a:srgbClr val="FFFFFF"/>
          </a:effectRef>
          <a:fontRef idx="minor"/>
        </p:style>
      </p:sp>
      <p:grpSp>
        <p:nvGrpSpPr>
          <p:cNvPr id="178" name="Group 4"/>
          <p:cNvGrpSpPr/>
          <p:nvPr/>
        </p:nvGrpSpPr>
        <p:grpSpPr>
          <a:xfrm>
            <a:off x="4356720" y="2518920"/>
            <a:ext cx="946080" cy="846000"/>
            <a:chOff x="4356720" y="2518920"/>
            <a:chExt cx="946080" cy="846000"/>
          </a:xfrm>
        </p:grpSpPr>
        <p:sp>
          <p:nvSpPr>
            <p:cNvPr id="179" name="CustomShape 5"/>
            <p:cNvSpPr/>
            <p:nvPr/>
          </p:nvSpPr>
          <p:spPr>
            <a:xfrm>
              <a:off x="4356720" y="2696040"/>
              <a:ext cx="946080" cy="491040"/>
            </a:xfrm>
            <a:custGeom>
              <a:avLst/>
              <a:gdLst/>
              <a:ahLst/>
              <a:cxnLst/>
              <a:rect l="l" t="t" r="r" b="b"/>
              <a:pathLst>
                <a:path w="973454" h="505460">
                  <a:moveTo>
                    <a:pt x="973074" y="505206"/>
                  </a:moveTo>
                  <a:lnTo>
                    <a:pt x="973074" y="0"/>
                  </a:lnTo>
                  <a:lnTo>
                    <a:pt x="0" y="0"/>
                  </a:lnTo>
                  <a:lnTo>
                    <a:pt x="0" y="505206"/>
                  </a:lnTo>
                  <a:lnTo>
                    <a:pt x="973074" y="505206"/>
                  </a:lnTo>
                  <a:close/>
                </a:path>
              </a:pathLst>
            </a:custGeom>
            <a:solidFill>
              <a:srgbClr val="CC99FF"/>
            </a:solidFill>
            <a:ln>
              <a:noFill/>
            </a:ln>
          </p:spPr>
          <p:style>
            <a:lnRef idx="0">
              <a:srgbClr val="FFFFFF"/>
            </a:lnRef>
            <a:fillRef idx="0">
              <a:srgbClr val="FFFFFF"/>
            </a:fillRef>
            <a:effectRef idx="0">
              <a:srgbClr val="FFFFFF"/>
            </a:effectRef>
            <a:fontRef idx="minor"/>
          </p:style>
        </p:sp>
        <p:sp>
          <p:nvSpPr>
            <p:cNvPr id="180" name="CustomShape 6"/>
            <p:cNvSpPr/>
            <p:nvPr/>
          </p:nvSpPr>
          <p:spPr>
            <a:xfrm>
              <a:off x="4356720" y="2696760"/>
              <a:ext cx="946080" cy="490320"/>
            </a:xfrm>
            <a:custGeom>
              <a:avLst/>
              <a:gdLst/>
              <a:ahLst/>
              <a:cxnLst/>
              <a:rect l="l" t="t" r="r" b="b"/>
              <a:pathLst>
                <a:path w="973454" h="504825">
                  <a:moveTo>
                    <a:pt x="0" y="0"/>
                  </a:moveTo>
                  <a:lnTo>
                    <a:pt x="0" y="504444"/>
                  </a:lnTo>
                  <a:lnTo>
                    <a:pt x="973074" y="504444"/>
                  </a:lnTo>
                  <a:lnTo>
                    <a:pt x="973074" y="0"/>
                  </a:lnTo>
                  <a:lnTo>
                    <a:pt x="0" y="0"/>
                  </a:lnTo>
                  <a:close/>
                </a:path>
              </a:pathLst>
            </a:custGeom>
            <a:noFill/>
            <a:ln w="9360">
              <a:solidFill>
                <a:srgbClr val="010101"/>
              </a:solidFill>
              <a:round/>
            </a:ln>
          </p:spPr>
          <p:style>
            <a:lnRef idx="0">
              <a:srgbClr val="FFFFFF"/>
            </a:lnRef>
            <a:fillRef idx="0">
              <a:srgbClr val="FFFFFF"/>
            </a:fillRef>
            <a:effectRef idx="0">
              <a:srgbClr val="FFFFFF"/>
            </a:effectRef>
            <a:fontRef idx="minor"/>
          </p:style>
        </p:sp>
        <p:sp>
          <p:nvSpPr>
            <p:cNvPr id="181" name="CustomShape 7"/>
            <p:cNvSpPr/>
            <p:nvPr/>
          </p:nvSpPr>
          <p:spPr>
            <a:xfrm>
              <a:off x="4356720" y="2518920"/>
              <a:ext cx="946080" cy="356400"/>
            </a:xfrm>
            <a:custGeom>
              <a:avLst/>
              <a:gdLst/>
              <a:ahLst/>
              <a:cxnLst/>
              <a:rect l="l" t="t" r="r" b="b"/>
              <a:pathLst>
                <a:path w="973454" h="367030">
                  <a:moveTo>
                    <a:pt x="973074" y="183641"/>
                  </a:moveTo>
                  <a:lnTo>
                    <a:pt x="955689" y="134849"/>
                  </a:lnTo>
                  <a:lnTo>
                    <a:pt x="906638" y="90988"/>
                  </a:lnTo>
                  <a:lnTo>
                    <a:pt x="871694" y="71456"/>
                  </a:lnTo>
                  <a:lnTo>
                    <a:pt x="830580" y="53816"/>
                  </a:lnTo>
                  <a:lnTo>
                    <a:pt x="783877" y="38287"/>
                  </a:lnTo>
                  <a:lnTo>
                    <a:pt x="732169" y="25089"/>
                  </a:lnTo>
                  <a:lnTo>
                    <a:pt x="676036" y="14442"/>
                  </a:lnTo>
                  <a:lnTo>
                    <a:pt x="616062" y="6565"/>
                  </a:lnTo>
                  <a:lnTo>
                    <a:pt x="552829" y="1677"/>
                  </a:lnTo>
                  <a:lnTo>
                    <a:pt x="486917" y="0"/>
                  </a:lnTo>
                  <a:lnTo>
                    <a:pt x="420831" y="1677"/>
                  </a:lnTo>
                  <a:lnTo>
                    <a:pt x="357452" y="6565"/>
                  </a:lnTo>
                  <a:lnTo>
                    <a:pt x="297358" y="14442"/>
                  </a:lnTo>
                  <a:lnTo>
                    <a:pt x="241130" y="25089"/>
                  </a:lnTo>
                  <a:lnTo>
                    <a:pt x="189347" y="38287"/>
                  </a:lnTo>
                  <a:lnTo>
                    <a:pt x="142589" y="53816"/>
                  </a:lnTo>
                  <a:lnTo>
                    <a:pt x="101434" y="71456"/>
                  </a:lnTo>
                  <a:lnTo>
                    <a:pt x="66463" y="90988"/>
                  </a:lnTo>
                  <a:lnTo>
                    <a:pt x="17388" y="134849"/>
                  </a:lnTo>
                  <a:lnTo>
                    <a:pt x="0" y="183641"/>
                  </a:lnTo>
                  <a:lnTo>
                    <a:pt x="4443" y="208369"/>
                  </a:lnTo>
                  <a:lnTo>
                    <a:pt x="38254" y="254650"/>
                  </a:lnTo>
                  <a:lnTo>
                    <a:pt x="101434" y="295216"/>
                  </a:lnTo>
                  <a:lnTo>
                    <a:pt x="142589" y="312800"/>
                  </a:lnTo>
                  <a:lnTo>
                    <a:pt x="189347" y="328289"/>
                  </a:lnTo>
                  <a:lnTo>
                    <a:pt x="241130" y="341460"/>
                  </a:lnTo>
                  <a:lnTo>
                    <a:pt x="297358" y="352091"/>
                  </a:lnTo>
                  <a:lnTo>
                    <a:pt x="357452" y="359960"/>
                  </a:lnTo>
                  <a:lnTo>
                    <a:pt x="420831" y="364844"/>
                  </a:lnTo>
                  <a:lnTo>
                    <a:pt x="486917" y="366521"/>
                  </a:lnTo>
                  <a:lnTo>
                    <a:pt x="552829" y="364844"/>
                  </a:lnTo>
                  <a:lnTo>
                    <a:pt x="616062" y="359960"/>
                  </a:lnTo>
                  <a:lnTo>
                    <a:pt x="676036" y="352091"/>
                  </a:lnTo>
                  <a:lnTo>
                    <a:pt x="732169" y="341460"/>
                  </a:lnTo>
                  <a:lnTo>
                    <a:pt x="783877" y="328289"/>
                  </a:lnTo>
                  <a:lnTo>
                    <a:pt x="830579" y="312800"/>
                  </a:lnTo>
                  <a:lnTo>
                    <a:pt x="871694" y="295216"/>
                  </a:lnTo>
                  <a:lnTo>
                    <a:pt x="906638" y="275759"/>
                  </a:lnTo>
                  <a:lnTo>
                    <a:pt x="955689" y="232113"/>
                  </a:lnTo>
                  <a:lnTo>
                    <a:pt x="973074" y="183641"/>
                  </a:lnTo>
                  <a:close/>
                </a:path>
              </a:pathLst>
            </a:custGeom>
            <a:solidFill>
              <a:srgbClr val="CC99FF"/>
            </a:solidFill>
            <a:ln>
              <a:noFill/>
            </a:ln>
          </p:spPr>
          <p:style>
            <a:lnRef idx="0">
              <a:srgbClr val="FFFFFF"/>
            </a:lnRef>
            <a:fillRef idx="0">
              <a:srgbClr val="FFFFFF"/>
            </a:fillRef>
            <a:effectRef idx="0">
              <a:srgbClr val="FFFFFF"/>
            </a:effectRef>
            <a:fontRef idx="minor"/>
          </p:style>
        </p:sp>
        <p:sp>
          <p:nvSpPr>
            <p:cNvPr id="182" name="CustomShape 8"/>
            <p:cNvSpPr/>
            <p:nvPr/>
          </p:nvSpPr>
          <p:spPr>
            <a:xfrm>
              <a:off x="4356720" y="2518920"/>
              <a:ext cx="946080" cy="356400"/>
            </a:xfrm>
            <a:custGeom>
              <a:avLst/>
              <a:gdLst/>
              <a:ahLst/>
              <a:cxnLst/>
              <a:rect l="l" t="t" r="r" b="b"/>
              <a:pathLst>
                <a:path w="973454" h="367030">
                  <a:moveTo>
                    <a:pt x="486917" y="0"/>
                  </a:moveTo>
                  <a:lnTo>
                    <a:pt x="420831" y="1677"/>
                  </a:lnTo>
                  <a:lnTo>
                    <a:pt x="357452" y="6565"/>
                  </a:lnTo>
                  <a:lnTo>
                    <a:pt x="297358" y="14442"/>
                  </a:lnTo>
                  <a:lnTo>
                    <a:pt x="241130" y="25089"/>
                  </a:lnTo>
                  <a:lnTo>
                    <a:pt x="189347" y="38287"/>
                  </a:lnTo>
                  <a:lnTo>
                    <a:pt x="142589" y="53816"/>
                  </a:lnTo>
                  <a:lnTo>
                    <a:pt x="101434" y="71456"/>
                  </a:lnTo>
                  <a:lnTo>
                    <a:pt x="66463" y="90988"/>
                  </a:lnTo>
                  <a:lnTo>
                    <a:pt x="17388" y="134849"/>
                  </a:lnTo>
                  <a:lnTo>
                    <a:pt x="0" y="183641"/>
                  </a:lnTo>
                  <a:lnTo>
                    <a:pt x="4443" y="208369"/>
                  </a:lnTo>
                  <a:lnTo>
                    <a:pt x="38254" y="254650"/>
                  </a:lnTo>
                  <a:lnTo>
                    <a:pt x="101434" y="295216"/>
                  </a:lnTo>
                  <a:lnTo>
                    <a:pt x="142589" y="312800"/>
                  </a:lnTo>
                  <a:lnTo>
                    <a:pt x="189347" y="328289"/>
                  </a:lnTo>
                  <a:lnTo>
                    <a:pt x="241130" y="341460"/>
                  </a:lnTo>
                  <a:lnTo>
                    <a:pt x="297358" y="352091"/>
                  </a:lnTo>
                  <a:lnTo>
                    <a:pt x="357452" y="359960"/>
                  </a:lnTo>
                  <a:lnTo>
                    <a:pt x="420831" y="364844"/>
                  </a:lnTo>
                  <a:lnTo>
                    <a:pt x="486917" y="366521"/>
                  </a:lnTo>
                  <a:lnTo>
                    <a:pt x="552829" y="364844"/>
                  </a:lnTo>
                  <a:lnTo>
                    <a:pt x="616062" y="359960"/>
                  </a:lnTo>
                  <a:lnTo>
                    <a:pt x="676036" y="352091"/>
                  </a:lnTo>
                  <a:lnTo>
                    <a:pt x="732169" y="341460"/>
                  </a:lnTo>
                  <a:lnTo>
                    <a:pt x="783877" y="328289"/>
                  </a:lnTo>
                  <a:lnTo>
                    <a:pt x="830579" y="312800"/>
                  </a:lnTo>
                  <a:lnTo>
                    <a:pt x="871694" y="295216"/>
                  </a:lnTo>
                  <a:lnTo>
                    <a:pt x="906638" y="275759"/>
                  </a:lnTo>
                  <a:lnTo>
                    <a:pt x="955689" y="232113"/>
                  </a:lnTo>
                  <a:lnTo>
                    <a:pt x="973074" y="183641"/>
                  </a:lnTo>
                  <a:lnTo>
                    <a:pt x="968630" y="158738"/>
                  </a:lnTo>
                  <a:lnTo>
                    <a:pt x="934831" y="112192"/>
                  </a:lnTo>
                  <a:lnTo>
                    <a:pt x="871694" y="71456"/>
                  </a:lnTo>
                  <a:lnTo>
                    <a:pt x="830580" y="53816"/>
                  </a:lnTo>
                  <a:lnTo>
                    <a:pt x="783877" y="38287"/>
                  </a:lnTo>
                  <a:lnTo>
                    <a:pt x="732169" y="25089"/>
                  </a:lnTo>
                  <a:lnTo>
                    <a:pt x="676036" y="14442"/>
                  </a:lnTo>
                  <a:lnTo>
                    <a:pt x="616062" y="6565"/>
                  </a:lnTo>
                  <a:lnTo>
                    <a:pt x="552829" y="1677"/>
                  </a:lnTo>
                  <a:lnTo>
                    <a:pt x="486917" y="0"/>
                  </a:lnTo>
                  <a:close/>
                </a:path>
              </a:pathLst>
            </a:custGeom>
            <a:noFill/>
            <a:ln w="9360">
              <a:solidFill>
                <a:srgbClr val="010101"/>
              </a:solidFill>
              <a:round/>
            </a:ln>
          </p:spPr>
          <p:style>
            <a:lnRef idx="0">
              <a:srgbClr val="FFFFFF"/>
            </a:lnRef>
            <a:fillRef idx="0">
              <a:srgbClr val="FFFFFF"/>
            </a:fillRef>
            <a:effectRef idx="0">
              <a:srgbClr val="FFFFFF"/>
            </a:effectRef>
            <a:fontRef idx="minor"/>
          </p:style>
        </p:sp>
        <p:sp>
          <p:nvSpPr>
            <p:cNvPr id="183" name="CustomShape 9"/>
            <p:cNvSpPr/>
            <p:nvPr/>
          </p:nvSpPr>
          <p:spPr>
            <a:xfrm>
              <a:off x="4356720" y="3007800"/>
              <a:ext cx="946080" cy="357120"/>
            </a:xfrm>
            <a:custGeom>
              <a:avLst/>
              <a:gdLst/>
              <a:ahLst/>
              <a:cxnLst/>
              <a:rect l="l" t="t" r="r" b="b"/>
              <a:pathLst>
                <a:path w="973454" h="367664">
                  <a:moveTo>
                    <a:pt x="973074" y="183642"/>
                  </a:moveTo>
                  <a:lnTo>
                    <a:pt x="955689" y="134849"/>
                  </a:lnTo>
                  <a:lnTo>
                    <a:pt x="906638" y="90988"/>
                  </a:lnTo>
                  <a:lnTo>
                    <a:pt x="871694" y="71456"/>
                  </a:lnTo>
                  <a:lnTo>
                    <a:pt x="830580" y="53816"/>
                  </a:lnTo>
                  <a:lnTo>
                    <a:pt x="783877" y="38287"/>
                  </a:lnTo>
                  <a:lnTo>
                    <a:pt x="732169" y="25089"/>
                  </a:lnTo>
                  <a:lnTo>
                    <a:pt x="676036" y="14442"/>
                  </a:lnTo>
                  <a:lnTo>
                    <a:pt x="616062" y="6565"/>
                  </a:lnTo>
                  <a:lnTo>
                    <a:pt x="552829" y="1677"/>
                  </a:lnTo>
                  <a:lnTo>
                    <a:pt x="486917" y="0"/>
                  </a:lnTo>
                  <a:lnTo>
                    <a:pt x="420831" y="1677"/>
                  </a:lnTo>
                  <a:lnTo>
                    <a:pt x="357452" y="6565"/>
                  </a:lnTo>
                  <a:lnTo>
                    <a:pt x="297358" y="14442"/>
                  </a:lnTo>
                  <a:lnTo>
                    <a:pt x="241130" y="25089"/>
                  </a:lnTo>
                  <a:lnTo>
                    <a:pt x="189347" y="38287"/>
                  </a:lnTo>
                  <a:lnTo>
                    <a:pt x="142589" y="53816"/>
                  </a:lnTo>
                  <a:lnTo>
                    <a:pt x="101434" y="71456"/>
                  </a:lnTo>
                  <a:lnTo>
                    <a:pt x="66463" y="90988"/>
                  </a:lnTo>
                  <a:lnTo>
                    <a:pt x="17388" y="134849"/>
                  </a:lnTo>
                  <a:lnTo>
                    <a:pt x="0" y="183642"/>
                  </a:lnTo>
                  <a:lnTo>
                    <a:pt x="4443" y="208545"/>
                  </a:lnTo>
                  <a:lnTo>
                    <a:pt x="38254" y="255091"/>
                  </a:lnTo>
                  <a:lnTo>
                    <a:pt x="101434" y="295827"/>
                  </a:lnTo>
                  <a:lnTo>
                    <a:pt x="142589" y="313467"/>
                  </a:lnTo>
                  <a:lnTo>
                    <a:pt x="189347" y="328996"/>
                  </a:lnTo>
                  <a:lnTo>
                    <a:pt x="241130" y="342194"/>
                  </a:lnTo>
                  <a:lnTo>
                    <a:pt x="297358" y="352841"/>
                  </a:lnTo>
                  <a:lnTo>
                    <a:pt x="357452" y="360718"/>
                  </a:lnTo>
                  <a:lnTo>
                    <a:pt x="420831" y="365606"/>
                  </a:lnTo>
                  <a:lnTo>
                    <a:pt x="486917" y="367284"/>
                  </a:lnTo>
                  <a:lnTo>
                    <a:pt x="552829" y="365606"/>
                  </a:lnTo>
                  <a:lnTo>
                    <a:pt x="616062" y="360718"/>
                  </a:lnTo>
                  <a:lnTo>
                    <a:pt x="676036" y="352841"/>
                  </a:lnTo>
                  <a:lnTo>
                    <a:pt x="732169" y="342194"/>
                  </a:lnTo>
                  <a:lnTo>
                    <a:pt x="783877" y="328996"/>
                  </a:lnTo>
                  <a:lnTo>
                    <a:pt x="830579" y="313467"/>
                  </a:lnTo>
                  <a:lnTo>
                    <a:pt x="871694" y="295827"/>
                  </a:lnTo>
                  <a:lnTo>
                    <a:pt x="906638" y="276295"/>
                  </a:lnTo>
                  <a:lnTo>
                    <a:pt x="955689" y="232434"/>
                  </a:lnTo>
                  <a:lnTo>
                    <a:pt x="973074" y="183642"/>
                  </a:lnTo>
                  <a:close/>
                </a:path>
              </a:pathLst>
            </a:custGeom>
            <a:solidFill>
              <a:srgbClr val="CC99FF"/>
            </a:solidFill>
            <a:ln>
              <a:noFill/>
            </a:ln>
          </p:spPr>
          <p:style>
            <a:lnRef idx="0">
              <a:srgbClr val="FFFFFF"/>
            </a:lnRef>
            <a:fillRef idx="0">
              <a:srgbClr val="FFFFFF"/>
            </a:fillRef>
            <a:effectRef idx="0">
              <a:srgbClr val="FFFFFF"/>
            </a:effectRef>
            <a:fontRef idx="minor"/>
          </p:style>
        </p:sp>
        <p:sp>
          <p:nvSpPr>
            <p:cNvPr id="184" name="CustomShape 10"/>
            <p:cNvSpPr/>
            <p:nvPr/>
          </p:nvSpPr>
          <p:spPr>
            <a:xfrm>
              <a:off x="4356720" y="3007800"/>
              <a:ext cx="946080" cy="357120"/>
            </a:xfrm>
            <a:custGeom>
              <a:avLst/>
              <a:gdLst/>
              <a:ahLst/>
              <a:cxnLst/>
              <a:rect l="l" t="t" r="r" b="b"/>
              <a:pathLst>
                <a:path w="973454" h="367664">
                  <a:moveTo>
                    <a:pt x="486917" y="0"/>
                  </a:moveTo>
                  <a:lnTo>
                    <a:pt x="420831" y="1677"/>
                  </a:lnTo>
                  <a:lnTo>
                    <a:pt x="357452" y="6565"/>
                  </a:lnTo>
                  <a:lnTo>
                    <a:pt x="297358" y="14442"/>
                  </a:lnTo>
                  <a:lnTo>
                    <a:pt x="241130" y="25089"/>
                  </a:lnTo>
                  <a:lnTo>
                    <a:pt x="189347" y="38287"/>
                  </a:lnTo>
                  <a:lnTo>
                    <a:pt x="142589" y="53816"/>
                  </a:lnTo>
                  <a:lnTo>
                    <a:pt x="101434" y="71456"/>
                  </a:lnTo>
                  <a:lnTo>
                    <a:pt x="66463" y="90988"/>
                  </a:lnTo>
                  <a:lnTo>
                    <a:pt x="17388" y="134849"/>
                  </a:lnTo>
                  <a:lnTo>
                    <a:pt x="0" y="183642"/>
                  </a:lnTo>
                  <a:lnTo>
                    <a:pt x="4443" y="208545"/>
                  </a:lnTo>
                  <a:lnTo>
                    <a:pt x="38254" y="255091"/>
                  </a:lnTo>
                  <a:lnTo>
                    <a:pt x="101434" y="295827"/>
                  </a:lnTo>
                  <a:lnTo>
                    <a:pt x="142589" y="313467"/>
                  </a:lnTo>
                  <a:lnTo>
                    <a:pt x="189347" y="328996"/>
                  </a:lnTo>
                  <a:lnTo>
                    <a:pt x="241130" y="342194"/>
                  </a:lnTo>
                  <a:lnTo>
                    <a:pt x="297358" y="352841"/>
                  </a:lnTo>
                  <a:lnTo>
                    <a:pt x="357452" y="360718"/>
                  </a:lnTo>
                  <a:lnTo>
                    <a:pt x="420831" y="365606"/>
                  </a:lnTo>
                  <a:lnTo>
                    <a:pt x="486917" y="367284"/>
                  </a:lnTo>
                  <a:lnTo>
                    <a:pt x="552829" y="365606"/>
                  </a:lnTo>
                  <a:lnTo>
                    <a:pt x="616062" y="360718"/>
                  </a:lnTo>
                  <a:lnTo>
                    <a:pt x="676036" y="352841"/>
                  </a:lnTo>
                  <a:lnTo>
                    <a:pt x="732169" y="342194"/>
                  </a:lnTo>
                  <a:lnTo>
                    <a:pt x="783877" y="328996"/>
                  </a:lnTo>
                  <a:lnTo>
                    <a:pt x="830579" y="313467"/>
                  </a:lnTo>
                  <a:lnTo>
                    <a:pt x="871694" y="295827"/>
                  </a:lnTo>
                  <a:lnTo>
                    <a:pt x="906638" y="276295"/>
                  </a:lnTo>
                  <a:lnTo>
                    <a:pt x="955689" y="232434"/>
                  </a:lnTo>
                  <a:lnTo>
                    <a:pt x="973074" y="183642"/>
                  </a:lnTo>
                  <a:lnTo>
                    <a:pt x="968630" y="158738"/>
                  </a:lnTo>
                  <a:lnTo>
                    <a:pt x="934831" y="112192"/>
                  </a:lnTo>
                  <a:lnTo>
                    <a:pt x="871694" y="71456"/>
                  </a:lnTo>
                  <a:lnTo>
                    <a:pt x="830580" y="53816"/>
                  </a:lnTo>
                  <a:lnTo>
                    <a:pt x="783877" y="38287"/>
                  </a:lnTo>
                  <a:lnTo>
                    <a:pt x="732169" y="25089"/>
                  </a:lnTo>
                  <a:lnTo>
                    <a:pt x="676036" y="14442"/>
                  </a:lnTo>
                  <a:lnTo>
                    <a:pt x="616062" y="6565"/>
                  </a:lnTo>
                  <a:lnTo>
                    <a:pt x="552829" y="1677"/>
                  </a:lnTo>
                  <a:lnTo>
                    <a:pt x="486917" y="0"/>
                  </a:lnTo>
                  <a:close/>
                </a:path>
              </a:pathLst>
            </a:custGeom>
            <a:noFill/>
            <a:ln w="9360">
              <a:solidFill>
                <a:srgbClr val="349967"/>
              </a:solidFill>
              <a:round/>
            </a:ln>
          </p:spPr>
          <p:style>
            <a:lnRef idx="0">
              <a:srgbClr val="FFFFFF"/>
            </a:lnRef>
            <a:fillRef idx="0">
              <a:srgbClr val="FFFFFF"/>
            </a:fillRef>
            <a:effectRef idx="0">
              <a:srgbClr val="FFFFFF"/>
            </a:effectRef>
            <a:fontRef idx="minor"/>
          </p:style>
        </p:sp>
      </p:grpSp>
      <p:sp>
        <p:nvSpPr>
          <p:cNvPr id="185" name="CustomShape 11"/>
          <p:cNvSpPr/>
          <p:nvPr/>
        </p:nvSpPr>
        <p:spPr>
          <a:xfrm>
            <a:off x="4212000" y="2096280"/>
            <a:ext cx="1551600" cy="27900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a:lnSpc>
                <a:spcPct val="100000"/>
              </a:lnSpc>
              <a:spcBef>
                <a:spcPts val="100"/>
              </a:spcBef>
            </a:pPr>
            <a:r>
              <a:rPr lang="en-AU" sz="1750" b="0" strike="noStrike" spc="-1" dirty="0">
                <a:solidFill>
                  <a:srgbClr val="000000"/>
                </a:solidFill>
                <a:latin typeface="Calibri" panose="020F0502020204030204" pitchFamily="34" charset="0"/>
              </a:rPr>
              <a:t>Sequence</a:t>
            </a:r>
            <a:r>
              <a:rPr lang="en-AU" sz="1750" b="0" strike="noStrike" spc="-58" dirty="0">
                <a:solidFill>
                  <a:srgbClr val="000000"/>
                </a:solidFill>
                <a:latin typeface="Calibri" panose="020F0502020204030204" pitchFamily="34" charset="0"/>
              </a:rPr>
              <a:t> </a:t>
            </a:r>
            <a:r>
              <a:rPr lang="en-AU" sz="1750" b="0" strike="noStrike" spc="-63" dirty="0">
                <a:solidFill>
                  <a:srgbClr val="000000"/>
                </a:solidFill>
                <a:latin typeface="Calibri" panose="020F0502020204030204" pitchFamily="34" charset="0"/>
              </a:rPr>
              <a:t>DB</a:t>
            </a:r>
            <a:endParaRPr lang="en-AU" sz="1750" b="0" strike="noStrike" spc="-1" dirty="0">
              <a:latin typeface="Calibri" panose="020F0502020204030204" pitchFamily="34" charset="0"/>
            </a:endParaRPr>
          </a:p>
        </p:txBody>
      </p:sp>
      <p:sp>
        <p:nvSpPr>
          <p:cNvPr id="186" name="CustomShape 12"/>
          <p:cNvSpPr/>
          <p:nvPr/>
        </p:nvSpPr>
        <p:spPr>
          <a:xfrm>
            <a:off x="3467520" y="3583440"/>
            <a:ext cx="2889000" cy="92160"/>
          </a:xfrm>
          <a:custGeom>
            <a:avLst/>
            <a:gdLst/>
            <a:ahLst/>
            <a:cxnLst/>
            <a:rect l="l" t="t" r="r" b="b"/>
            <a:pathLst>
              <a:path w="2971800" h="95250">
                <a:moveTo>
                  <a:pt x="2892552" y="64007"/>
                </a:moveTo>
                <a:lnTo>
                  <a:pt x="2892552" y="32003"/>
                </a:lnTo>
                <a:lnTo>
                  <a:pt x="0" y="32004"/>
                </a:lnTo>
                <a:lnTo>
                  <a:pt x="0" y="64008"/>
                </a:lnTo>
                <a:lnTo>
                  <a:pt x="2892552" y="64007"/>
                </a:lnTo>
                <a:close/>
                <a:moveTo>
                  <a:pt x="2971800" y="48005"/>
                </a:moveTo>
                <a:lnTo>
                  <a:pt x="2876550" y="0"/>
                </a:lnTo>
                <a:lnTo>
                  <a:pt x="2876550" y="32003"/>
                </a:lnTo>
                <a:lnTo>
                  <a:pt x="2892552" y="32003"/>
                </a:lnTo>
                <a:lnTo>
                  <a:pt x="2892552" y="87313"/>
                </a:lnTo>
                <a:lnTo>
                  <a:pt x="2971800" y="48005"/>
                </a:lnTo>
                <a:close/>
                <a:moveTo>
                  <a:pt x="2892552" y="87313"/>
                </a:moveTo>
                <a:lnTo>
                  <a:pt x="2892552" y="64007"/>
                </a:lnTo>
                <a:lnTo>
                  <a:pt x="2876550" y="64007"/>
                </a:lnTo>
                <a:lnTo>
                  <a:pt x="2876550" y="95250"/>
                </a:lnTo>
                <a:lnTo>
                  <a:pt x="2892552" y="87313"/>
                </a:lnTo>
                <a:close/>
              </a:path>
            </a:pathLst>
          </a:custGeom>
          <a:solidFill>
            <a:srgbClr val="010101"/>
          </a:solidFill>
          <a:ln>
            <a:noFill/>
          </a:ln>
        </p:spPr>
        <p:style>
          <a:lnRef idx="0">
            <a:srgbClr val="FFFFFF"/>
          </a:lnRef>
          <a:fillRef idx="0">
            <a:srgbClr val="FFFFFF"/>
          </a:fillRef>
          <a:effectRef idx="0">
            <a:srgbClr val="FFFFFF"/>
          </a:effectRef>
          <a:fontRef idx="minor"/>
        </p:style>
      </p:sp>
      <p:sp>
        <p:nvSpPr>
          <p:cNvPr id="187" name="CustomShape 13"/>
          <p:cNvSpPr/>
          <p:nvPr/>
        </p:nvSpPr>
        <p:spPr>
          <a:xfrm>
            <a:off x="4138920" y="4022280"/>
            <a:ext cx="1542960" cy="54540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a:lnSpc>
                <a:spcPct val="100000"/>
              </a:lnSpc>
              <a:spcBef>
                <a:spcPts val="100"/>
              </a:spcBef>
            </a:pPr>
            <a:r>
              <a:rPr lang="en-AU" sz="1750" b="0" strike="noStrike" spc="-58" dirty="0">
                <a:solidFill>
                  <a:srgbClr val="3333CC"/>
                </a:solidFill>
                <a:latin typeface="Calibri" panose="020F0502020204030204" pitchFamily="34" charset="0"/>
              </a:rPr>
              <a:t>Similarity</a:t>
            </a:r>
            <a:r>
              <a:rPr lang="en-AU" sz="1750" b="0" strike="noStrike" spc="-52" dirty="0">
                <a:solidFill>
                  <a:srgbClr val="3333CC"/>
                </a:solidFill>
                <a:latin typeface="Calibri" panose="020F0502020204030204" pitchFamily="34" charset="0"/>
              </a:rPr>
              <a:t> </a:t>
            </a:r>
            <a:r>
              <a:rPr lang="en-AU" sz="1750" b="0" strike="noStrike" spc="12" dirty="0">
                <a:solidFill>
                  <a:srgbClr val="3333CC"/>
                </a:solidFill>
                <a:latin typeface="Calibri" panose="020F0502020204030204" pitchFamily="34" charset="0"/>
              </a:rPr>
              <a:t>Search</a:t>
            </a:r>
            <a:endParaRPr lang="en-AU" sz="1750" b="0" strike="noStrike" spc="-1" dirty="0">
              <a:latin typeface="Calibri" panose="020F0502020204030204" pitchFamily="34" charset="0"/>
            </a:endParaRPr>
          </a:p>
        </p:txBody>
      </p:sp>
      <p:sp>
        <p:nvSpPr>
          <p:cNvPr id="188" name="CustomShape 14"/>
          <p:cNvSpPr/>
          <p:nvPr/>
        </p:nvSpPr>
        <p:spPr>
          <a:xfrm>
            <a:off x="1828440" y="3990960"/>
            <a:ext cx="941040" cy="107748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indent="40640">
              <a:lnSpc>
                <a:spcPct val="100000"/>
              </a:lnSpc>
              <a:spcBef>
                <a:spcPts val="100"/>
              </a:spcBef>
            </a:pPr>
            <a:r>
              <a:rPr lang="en-AU" sz="1750" b="0" strike="noStrike" spc="-109" dirty="0">
                <a:solidFill>
                  <a:srgbClr val="FF0000"/>
                </a:solidFill>
                <a:latin typeface="Calibri" panose="020F0502020204030204" pitchFamily="34" charset="0"/>
              </a:rPr>
              <a:t>unknown </a:t>
            </a:r>
            <a:r>
              <a:rPr lang="en-AU" sz="1750" b="0" strike="noStrike" spc="-514" dirty="0">
                <a:solidFill>
                  <a:srgbClr val="FF0000"/>
                </a:solidFill>
                <a:latin typeface="Calibri" panose="020F0502020204030204" pitchFamily="34" charset="0"/>
              </a:rPr>
              <a:t> </a:t>
            </a:r>
            <a:r>
              <a:rPr lang="en-AU" sz="1750" b="0" strike="noStrike" spc="-63" dirty="0">
                <a:solidFill>
                  <a:srgbClr val="000000"/>
                </a:solidFill>
                <a:latin typeface="Calibri" panose="020F0502020204030204" pitchFamily="34" charset="0"/>
              </a:rPr>
              <a:t>function</a:t>
            </a:r>
            <a:r>
              <a:rPr lang="en-AU" sz="1750" b="0" strike="noStrike" spc="-12" dirty="0">
                <a:solidFill>
                  <a:srgbClr val="000000"/>
                </a:solidFill>
                <a:latin typeface="Calibri" panose="020F0502020204030204" pitchFamily="34" charset="0"/>
              </a:rPr>
              <a:t> </a:t>
            </a:r>
            <a:r>
              <a:rPr lang="en-AU" sz="1750" b="0" strike="noStrike" spc="208" dirty="0">
                <a:solidFill>
                  <a:srgbClr val="000000"/>
                </a:solidFill>
                <a:latin typeface="Calibri" panose="020F0502020204030204" pitchFamily="34" charset="0"/>
              </a:rPr>
              <a:t>?</a:t>
            </a:r>
            <a:endParaRPr lang="en-AU" sz="1750" b="0" strike="noStrike" spc="-1" dirty="0">
              <a:latin typeface="Calibri" panose="020F0502020204030204" pitchFamily="34" charset="0"/>
            </a:endParaRPr>
          </a:p>
        </p:txBody>
      </p:sp>
      <p:sp>
        <p:nvSpPr>
          <p:cNvPr id="189" name="CustomShape 15"/>
          <p:cNvSpPr/>
          <p:nvPr/>
        </p:nvSpPr>
        <p:spPr>
          <a:xfrm>
            <a:off x="6325920" y="3990960"/>
            <a:ext cx="1855440" cy="81108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a:lnSpc>
                <a:spcPct val="100000"/>
              </a:lnSpc>
              <a:spcBef>
                <a:spcPts val="100"/>
              </a:spcBef>
            </a:pPr>
            <a:r>
              <a:rPr lang="en-AU" sz="1750" b="0" strike="noStrike" spc="-29" dirty="0">
                <a:solidFill>
                  <a:srgbClr val="000000"/>
                </a:solidFill>
                <a:latin typeface="Calibri" panose="020F0502020204030204" pitchFamily="34" charset="0"/>
              </a:rPr>
              <a:t>similar</a:t>
            </a:r>
            <a:r>
              <a:rPr lang="en-AU" sz="1750" b="0" strike="noStrike" spc="-49" dirty="0">
                <a:solidFill>
                  <a:srgbClr val="000000"/>
                </a:solidFill>
                <a:latin typeface="Calibri" panose="020F0502020204030204" pitchFamily="34" charset="0"/>
              </a:rPr>
              <a:t> </a:t>
            </a:r>
            <a:r>
              <a:rPr lang="en-AU" sz="1750" b="0" strike="noStrike" spc="-72" dirty="0">
                <a:solidFill>
                  <a:srgbClr val="000000"/>
                </a:solidFill>
                <a:latin typeface="Calibri" panose="020F0502020204030204" pitchFamily="34" charset="0"/>
              </a:rPr>
              <a:t>protein</a:t>
            </a:r>
            <a:endParaRPr lang="en-AU" sz="1750" b="0" strike="noStrike" spc="-1" dirty="0">
              <a:latin typeface="Calibri" panose="020F0502020204030204" pitchFamily="34" charset="0"/>
            </a:endParaRPr>
          </a:p>
          <a:p>
            <a:pPr marL="12700">
              <a:lnSpc>
                <a:spcPct val="100000"/>
              </a:lnSpc>
            </a:pPr>
            <a:r>
              <a:rPr lang="en-AU" sz="1750" b="0" strike="noStrike" spc="-137" dirty="0">
                <a:solidFill>
                  <a:srgbClr val="000000"/>
                </a:solidFill>
                <a:latin typeface="Calibri" panose="020F0502020204030204" pitchFamily="34" charset="0"/>
              </a:rPr>
              <a:t>wit</a:t>
            </a:r>
            <a:r>
              <a:rPr lang="en-AU" sz="1750" b="0" strike="noStrike" spc="-157" dirty="0">
                <a:solidFill>
                  <a:srgbClr val="000000"/>
                </a:solidFill>
                <a:latin typeface="Calibri" panose="020F0502020204030204" pitchFamily="34" charset="0"/>
              </a:rPr>
              <a:t>h</a:t>
            </a:r>
            <a:r>
              <a:rPr lang="en-AU" sz="1750" b="0" strike="noStrike" spc="-18" dirty="0">
                <a:solidFill>
                  <a:srgbClr val="000000"/>
                </a:solidFill>
                <a:latin typeface="Calibri" panose="020F0502020204030204" pitchFamily="34" charset="0"/>
              </a:rPr>
              <a:t> </a:t>
            </a:r>
            <a:r>
              <a:rPr lang="en-AU" sz="1750" b="0" strike="noStrike" spc="-134" dirty="0">
                <a:solidFill>
                  <a:srgbClr val="00FF00"/>
                </a:solidFill>
                <a:latin typeface="Calibri" panose="020F0502020204030204" pitchFamily="34" charset="0"/>
              </a:rPr>
              <a:t>know</a:t>
            </a:r>
            <a:r>
              <a:rPr lang="en-AU" sz="1750" b="0" strike="noStrike" spc="-111" dirty="0">
                <a:solidFill>
                  <a:srgbClr val="00FF00"/>
                </a:solidFill>
                <a:latin typeface="Calibri" panose="020F0502020204030204" pitchFamily="34" charset="0"/>
              </a:rPr>
              <a:t>n</a:t>
            </a:r>
            <a:r>
              <a:rPr lang="en-AU" sz="1750" b="0" strike="noStrike" spc="-24" dirty="0">
                <a:solidFill>
                  <a:srgbClr val="00FF00"/>
                </a:solidFill>
                <a:latin typeface="Calibri" panose="020F0502020204030204" pitchFamily="34" charset="0"/>
              </a:rPr>
              <a:t> </a:t>
            </a:r>
            <a:r>
              <a:rPr lang="en-AU" sz="1750" b="0" strike="noStrike" spc="-43" dirty="0">
                <a:solidFill>
                  <a:srgbClr val="000000"/>
                </a:solidFill>
                <a:latin typeface="Calibri" panose="020F0502020204030204" pitchFamily="34" charset="0"/>
              </a:rPr>
              <a:t>fun</a:t>
            </a:r>
            <a:r>
              <a:rPr lang="en-AU" sz="1750" b="0" strike="noStrike" spc="-29" dirty="0">
                <a:solidFill>
                  <a:srgbClr val="000000"/>
                </a:solidFill>
                <a:latin typeface="Calibri" panose="020F0502020204030204" pitchFamily="34" charset="0"/>
              </a:rPr>
              <a:t>c</a:t>
            </a:r>
            <a:r>
              <a:rPr lang="en-AU" sz="1750" b="0" strike="noStrike" spc="-89" dirty="0">
                <a:solidFill>
                  <a:srgbClr val="000000"/>
                </a:solidFill>
                <a:latin typeface="Calibri" panose="020F0502020204030204" pitchFamily="34" charset="0"/>
              </a:rPr>
              <a:t>tion</a:t>
            </a:r>
            <a:endParaRPr lang="en-AU" sz="1750" b="0" strike="noStrike" spc="-1" dirty="0">
              <a:latin typeface="Calibri" panose="020F0502020204030204" pitchFamily="34" charset="0"/>
            </a:endParaRPr>
          </a:p>
        </p:txBody>
      </p:sp>
      <p:grpSp>
        <p:nvGrpSpPr>
          <p:cNvPr id="190" name="Group 16"/>
          <p:cNvGrpSpPr/>
          <p:nvPr/>
        </p:nvGrpSpPr>
        <p:grpSpPr>
          <a:xfrm>
            <a:off x="2235600" y="4815360"/>
            <a:ext cx="5084280" cy="1036800"/>
            <a:chOff x="2235600" y="4815360"/>
            <a:chExt cx="5084280" cy="1036800"/>
          </a:xfrm>
        </p:grpSpPr>
        <p:sp>
          <p:nvSpPr>
            <p:cNvPr id="191" name="CustomShape 17"/>
            <p:cNvSpPr/>
            <p:nvPr/>
          </p:nvSpPr>
          <p:spPr>
            <a:xfrm>
              <a:off x="2282400" y="4889520"/>
              <a:ext cx="5037480" cy="962640"/>
            </a:xfrm>
            <a:custGeom>
              <a:avLst/>
              <a:gdLst/>
              <a:ahLst/>
              <a:cxnLst/>
              <a:rect l="l" t="t" r="r" b="b"/>
              <a:pathLst>
                <a:path w="5181600" h="990600">
                  <a:moveTo>
                    <a:pt x="5181600" y="0"/>
                  </a:moveTo>
                  <a:lnTo>
                    <a:pt x="5181600" y="990600"/>
                  </a:lnTo>
                  <a:moveTo>
                    <a:pt x="5181600" y="990600"/>
                  </a:moveTo>
                  <a:lnTo>
                    <a:pt x="0" y="990600"/>
                  </a:lnTo>
                </a:path>
              </a:pathLst>
            </a:custGeom>
            <a:noFill/>
            <a:ln w="31680">
              <a:solidFill>
                <a:srgbClr val="010101"/>
              </a:solidFill>
              <a:round/>
            </a:ln>
          </p:spPr>
          <p:style>
            <a:lnRef idx="0">
              <a:srgbClr val="FFFFFF"/>
            </a:lnRef>
            <a:fillRef idx="0">
              <a:srgbClr val="FFFFFF"/>
            </a:fillRef>
            <a:effectRef idx="0">
              <a:srgbClr val="FFFFFF"/>
            </a:effectRef>
            <a:fontRef idx="minor"/>
          </p:style>
        </p:sp>
        <p:sp>
          <p:nvSpPr>
            <p:cNvPr id="192" name="CustomShape 18"/>
            <p:cNvSpPr/>
            <p:nvPr/>
          </p:nvSpPr>
          <p:spPr>
            <a:xfrm>
              <a:off x="2235600" y="4815360"/>
              <a:ext cx="92160" cy="1036800"/>
            </a:xfrm>
            <a:custGeom>
              <a:avLst/>
              <a:gdLst/>
              <a:ahLst/>
              <a:cxnLst/>
              <a:rect l="l" t="t" r="r" b="b"/>
              <a:pathLst>
                <a:path w="95250" h="1066800">
                  <a:moveTo>
                    <a:pt x="95250" y="95250"/>
                  </a:moveTo>
                  <a:lnTo>
                    <a:pt x="48006" y="0"/>
                  </a:lnTo>
                  <a:lnTo>
                    <a:pt x="0" y="95250"/>
                  </a:lnTo>
                  <a:lnTo>
                    <a:pt x="32003" y="95250"/>
                  </a:lnTo>
                  <a:lnTo>
                    <a:pt x="32003" y="79248"/>
                  </a:lnTo>
                  <a:lnTo>
                    <a:pt x="64007" y="79248"/>
                  </a:lnTo>
                  <a:lnTo>
                    <a:pt x="64007" y="95250"/>
                  </a:lnTo>
                  <a:lnTo>
                    <a:pt x="95250" y="95250"/>
                  </a:lnTo>
                  <a:close/>
                  <a:moveTo>
                    <a:pt x="64007" y="95250"/>
                  </a:moveTo>
                  <a:lnTo>
                    <a:pt x="64007" y="79248"/>
                  </a:lnTo>
                  <a:lnTo>
                    <a:pt x="32003" y="79248"/>
                  </a:lnTo>
                  <a:lnTo>
                    <a:pt x="32003" y="95250"/>
                  </a:lnTo>
                  <a:lnTo>
                    <a:pt x="64007" y="95250"/>
                  </a:lnTo>
                  <a:close/>
                  <a:moveTo>
                    <a:pt x="64007" y="1066800"/>
                  </a:moveTo>
                  <a:lnTo>
                    <a:pt x="64007" y="95250"/>
                  </a:lnTo>
                  <a:lnTo>
                    <a:pt x="32003" y="95250"/>
                  </a:lnTo>
                  <a:lnTo>
                    <a:pt x="32003" y="1066800"/>
                  </a:lnTo>
                  <a:lnTo>
                    <a:pt x="64007" y="1066800"/>
                  </a:lnTo>
                  <a:close/>
                </a:path>
              </a:pathLst>
            </a:custGeom>
            <a:solidFill>
              <a:srgbClr val="010101"/>
            </a:solidFill>
            <a:ln>
              <a:noFill/>
            </a:ln>
          </p:spPr>
          <p:style>
            <a:lnRef idx="0">
              <a:srgbClr val="FFFFFF"/>
            </a:lnRef>
            <a:fillRef idx="0">
              <a:srgbClr val="FFFFFF"/>
            </a:fillRef>
            <a:effectRef idx="0">
              <a:srgbClr val="FFFFFF"/>
            </a:effectRef>
            <a:fontRef idx="minor"/>
          </p:style>
        </p:sp>
      </p:grpSp>
      <p:sp>
        <p:nvSpPr>
          <p:cNvPr id="193" name="CustomShape 19"/>
          <p:cNvSpPr/>
          <p:nvPr/>
        </p:nvSpPr>
        <p:spPr>
          <a:xfrm>
            <a:off x="4228560" y="5428440"/>
            <a:ext cx="1050840" cy="1077480"/>
          </a:xfrm>
          <a:prstGeom prst="rect">
            <a:avLst/>
          </a:prstGeom>
          <a:noFill/>
          <a:ln>
            <a:noFill/>
          </a:ln>
        </p:spPr>
        <p:style>
          <a:lnRef idx="0">
            <a:srgbClr val="FFFFFF"/>
          </a:lnRef>
          <a:fillRef idx="0">
            <a:srgbClr val="FFFFFF"/>
          </a:fillRef>
          <a:effectRef idx="0">
            <a:srgbClr val="FFFFFF"/>
          </a:effectRef>
          <a:fontRef idx="minor"/>
        </p:style>
        <p:txBody>
          <a:bodyPr lIns="0" tIns="12240" rIns="0" bIns="0"/>
          <a:lstStyle/>
          <a:p>
            <a:pPr marL="12700">
              <a:lnSpc>
                <a:spcPct val="100000"/>
              </a:lnSpc>
              <a:spcBef>
                <a:spcPts val="100"/>
              </a:spcBef>
            </a:pPr>
            <a:r>
              <a:rPr lang="en-AU" sz="1750" b="0" strike="noStrike" spc="-58" dirty="0">
                <a:solidFill>
                  <a:srgbClr val="00FF00"/>
                </a:solidFill>
                <a:latin typeface="Calibri" panose="020F0502020204030204" pitchFamily="34" charset="0"/>
              </a:rPr>
              <a:t>extrapolate</a:t>
            </a:r>
            <a:endParaRPr lang="en-AU" sz="1750" b="0" strike="noStrike" spc="-1" dirty="0">
              <a:latin typeface="Calibri" panose="020F0502020204030204" pitchFamily="34" charset="0"/>
            </a:endParaRPr>
          </a:p>
          <a:p>
            <a:pPr>
              <a:lnSpc>
                <a:spcPct val="100000"/>
              </a:lnSpc>
            </a:pPr>
            <a:endParaRPr lang="en-AU" sz="1750" b="0" strike="noStrike" spc="-1" dirty="0">
              <a:latin typeface="Calibri" panose="020F0502020204030204" pitchFamily="34" charset="0"/>
            </a:endParaRPr>
          </a:p>
          <a:p>
            <a:pPr marL="128270">
              <a:lnSpc>
                <a:spcPct val="100000"/>
              </a:lnSpc>
            </a:pPr>
            <a:r>
              <a:rPr lang="en-AU" sz="1750" b="0" strike="noStrike" spc="-63" dirty="0">
                <a:solidFill>
                  <a:srgbClr val="000000"/>
                </a:solidFill>
                <a:latin typeface="Calibri" panose="020F0502020204030204" pitchFamily="34" charset="0"/>
              </a:rPr>
              <a:t>function</a:t>
            </a:r>
            <a:endParaRPr lang="en-AU" sz="1750" b="0" strike="noStrike" spc="-1" dirty="0">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4"/>
        <p:cNvGrpSpPr/>
        <p:nvPr/>
      </p:nvGrpSpPr>
      <p:grpSpPr>
        <a:xfrm>
          <a:off x="0" y="0"/>
          <a:ext cx="0" cy="0"/>
          <a:chOff x="0" y="0"/>
          <a:chExt cx="0" cy="0"/>
        </a:xfrm>
      </p:grpSpPr>
      <p:sp>
        <p:nvSpPr>
          <p:cNvPr id="345" name="Google Shape;345;p29"/>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30</a:t>
            </a:fld>
            <a:endParaRPr/>
          </a:p>
        </p:txBody>
      </p:sp>
      <p:sp>
        <p:nvSpPr>
          <p:cNvPr id="346" name="Google Shape;346;p29"/>
          <p:cNvSpPr txBox="1">
            <a:spLocks noGrp="1"/>
          </p:cNvSpPr>
          <p:nvPr>
            <p:ph type="title"/>
          </p:nvPr>
        </p:nvSpPr>
        <p:spPr>
          <a:xfrm>
            <a:off x="2451099" y="273050"/>
            <a:ext cx="5175885" cy="68961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4400" b="0" dirty="0" err="1">
                <a:solidFill>
                  <a:srgbClr val="000000"/>
                </a:solidFill>
                <a:ea typeface="Arial"/>
                <a:sym typeface="Arial"/>
              </a:rPr>
              <a:t>JalView</a:t>
            </a:r>
            <a:r>
              <a:rPr lang="en-US" sz="4400" b="0" dirty="0">
                <a:solidFill>
                  <a:srgbClr val="000000"/>
                </a:solidFill>
                <a:ea typeface="Arial"/>
                <a:sym typeface="Arial"/>
              </a:rPr>
              <a:t>: Manual </a:t>
            </a:r>
            <a:endParaRPr sz="4400" dirty="0">
              <a:ea typeface="Arial"/>
              <a:sym typeface="Arial"/>
            </a:endParaRPr>
          </a:p>
        </p:txBody>
      </p:sp>
      <p:sp>
        <p:nvSpPr>
          <p:cNvPr id="347" name="Google Shape;347;p29"/>
          <p:cNvSpPr txBox="1"/>
          <p:nvPr/>
        </p:nvSpPr>
        <p:spPr>
          <a:xfrm>
            <a:off x="6337300" y="6832600"/>
            <a:ext cx="2487295" cy="3067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http://www.jalview.org/</a:t>
            </a:r>
            <a:endParaRPr sz="1400">
              <a:solidFill>
                <a:schemeClr val="dk1"/>
              </a:solidFill>
              <a:latin typeface="Calibri"/>
              <a:ea typeface="Calibri"/>
              <a:cs typeface="Calibri"/>
              <a:sym typeface="Calibri"/>
            </a:endParaRPr>
          </a:p>
        </p:txBody>
      </p:sp>
      <p:sp>
        <p:nvSpPr>
          <p:cNvPr id="348" name="Google Shape;348;p29"/>
          <p:cNvSpPr txBox="1"/>
          <p:nvPr/>
        </p:nvSpPr>
        <p:spPr>
          <a:xfrm>
            <a:off x="393700" y="6826250"/>
            <a:ext cx="5988685" cy="2298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http://www.pdg.cnb.uam.es/cursos/CNB2013_seq/UsingJalView.html</a:t>
            </a:r>
            <a:endParaRPr sz="900">
              <a:solidFill>
                <a:schemeClr val="dk1"/>
              </a:solidFill>
              <a:latin typeface="Calibri"/>
              <a:ea typeface="Calibri"/>
              <a:cs typeface="Calibri"/>
              <a:sym typeface="Calibri"/>
            </a:endParaRPr>
          </a:p>
        </p:txBody>
      </p:sp>
      <p:pic>
        <p:nvPicPr>
          <p:cNvPr id="349" name="Google Shape;349;p29"/>
          <p:cNvPicPr preferRelativeResize="0"/>
          <p:nvPr/>
        </p:nvPicPr>
        <p:blipFill rotWithShape="1">
          <a:blip r:embed="rId3">
            <a:alphaModFix/>
          </a:blip>
          <a:srcRect/>
          <a:stretch/>
        </p:blipFill>
        <p:spPr>
          <a:xfrm>
            <a:off x="610235" y="1416050"/>
            <a:ext cx="9016365" cy="495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31</a:t>
            </a:fld>
            <a:endParaRPr/>
          </a:p>
        </p:txBody>
      </p:sp>
      <p:sp>
        <p:nvSpPr>
          <p:cNvPr id="355" name="Google Shape;355;p30"/>
          <p:cNvSpPr txBox="1">
            <a:spLocks noGrp="1"/>
          </p:cNvSpPr>
          <p:nvPr>
            <p:ph type="title"/>
          </p:nvPr>
        </p:nvSpPr>
        <p:spPr>
          <a:xfrm>
            <a:off x="2451099" y="273050"/>
            <a:ext cx="5175885" cy="68961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4400" b="0" dirty="0" err="1">
                <a:solidFill>
                  <a:srgbClr val="000000"/>
                </a:solidFill>
                <a:ea typeface="Arial"/>
                <a:sym typeface="Arial"/>
              </a:rPr>
              <a:t>JalView</a:t>
            </a:r>
            <a:r>
              <a:rPr lang="en-US" sz="4400" b="0" dirty="0">
                <a:solidFill>
                  <a:srgbClr val="000000"/>
                </a:solidFill>
                <a:ea typeface="Arial"/>
                <a:sym typeface="Arial"/>
              </a:rPr>
              <a:t>: Manual </a:t>
            </a:r>
            <a:endParaRPr sz="4400" dirty="0">
              <a:ea typeface="Arial"/>
              <a:sym typeface="Arial"/>
            </a:endParaRPr>
          </a:p>
        </p:txBody>
      </p:sp>
      <p:sp>
        <p:nvSpPr>
          <p:cNvPr id="356" name="Google Shape;356;p30"/>
          <p:cNvSpPr txBox="1"/>
          <p:nvPr/>
        </p:nvSpPr>
        <p:spPr>
          <a:xfrm>
            <a:off x="6337300" y="6832600"/>
            <a:ext cx="2487295" cy="3067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http://www.jalview.org/</a:t>
            </a:r>
            <a:endParaRPr sz="1400">
              <a:solidFill>
                <a:schemeClr val="dk1"/>
              </a:solidFill>
              <a:latin typeface="Calibri"/>
              <a:ea typeface="Calibri"/>
              <a:cs typeface="Calibri"/>
              <a:sym typeface="Calibri"/>
            </a:endParaRPr>
          </a:p>
        </p:txBody>
      </p:sp>
      <p:sp>
        <p:nvSpPr>
          <p:cNvPr id="357" name="Google Shape;357;p30"/>
          <p:cNvSpPr txBox="1"/>
          <p:nvPr/>
        </p:nvSpPr>
        <p:spPr>
          <a:xfrm>
            <a:off x="393700" y="6826250"/>
            <a:ext cx="5988685" cy="2298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http://www.pdg.cnb.uam.es/cursos/CNB2013_seq/UsingJalView.html</a:t>
            </a:r>
            <a:endParaRPr sz="900">
              <a:solidFill>
                <a:schemeClr val="dk1"/>
              </a:solidFill>
              <a:latin typeface="Calibri"/>
              <a:ea typeface="Calibri"/>
              <a:cs typeface="Calibri"/>
              <a:sym typeface="Calibri"/>
            </a:endParaRPr>
          </a:p>
        </p:txBody>
      </p:sp>
      <p:pic>
        <p:nvPicPr>
          <p:cNvPr id="358" name="Google Shape;358;p30"/>
          <p:cNvPicPr preferRelativeResize="0"/>
          <p:nvPr/>
        </p:nvPicPr>
        <p:blipFill rotWithShape="1">
          <a:blip r:embed="rId3">
            <a:alphaModFix/>
          </a:blip>
          <a:srcRect/>
          <a:stretch/>
        </p:blipFill>
        <p:spPr>
          <a:xfrm>
            <a:off x="850900" y="1183640"/>
            <a:ext cx="8003540" cy="5421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1"/>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32</a:t>
            </a:fld>
            <a:endParaRPr/>
          </a:p>
        </p:txBody>
      </p:sp>
      <p:sp>
        <p:nvSpPr>
          <p:cNvPr id="364" name="Google Shape;364;p31"/>
          <p:cNvSpPr txBox="1">
            <a:spLocks noGrp="1"/>
          </p:cNvSpPr>
          <p:nvPr>
            <p:ph type="title"/>
          </p:nvPr>
        </p:nvSpPr>
        <p:spPr>
          <a:xfrm>
            <a:off x="2451099" y="273050"/>
            <a:ext cx="5175885" cy="68961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err="1">
                <a:solidFill>
                  <a:srgbClr val="000000"/>
                </a:solidFill>
                <a:ea typeface="Arial"/>
                <a:sym typeface="Arial"/>
              </a:rPr>
              <a:t>GBlocks</a:t>
            </a:r>
            <a:r>
              <a:rPr lang="en-US" sz="4400" b="0" dirty="0">
                <a:solidFill>
                  <a:srgbClr val="000000"/>
                </a:solidFill>
                <a:ea typeface="Arial"/>
                <a:sym typeface="Arial"/>
              </a:rPr>
              <a:t>: Automatic</a:t>
            </a:r>
            <a:endParaRPr sz="4400" dirty="0">
              <a:ea typeface="Arial"/>
              <a:sym typeface="Arial"/>
            </a:endParaRPr>
          </a:p>
        </p:txBody>
      </p:sp>
      <p:sp>
        <p:nvSpPr>
          <p:cNvPr id="365" name="Google Shape;365;p31"/>
          <p:cNvSpPr txBox="1"/>
          <p:nvPr/>
        </p:nvSpPr>
        <p:spPr>
          <a:xfrm>
            <a:off x="241300" y="6978650"/>
            <a:ext cx="4869180"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http://molevol.cmima.csic.es/castresana/Gblocks_server.html</a:t>
            </a:r>
            <a:endParaRPr sz="1200">
              <a:solidFill>
                <a:schemeClr val="dk1"/>
              </a:solidFill>
              <a:latin typeface="Calibri"/>
              <a:ea typeface="Calibri"/>
              <a:cs typeface="Calibri"/>
              <a:sym typeface="Calibri"/>
            </a:endParaRPr>
          </a:p>
        </p:txBody>
      </p:sp>
      <p:sp>
        <p:nvSpPr>
          <p:cNvPr id="366" name="Google Shape;366;p31"/>
          <p:cNvSpPr txBox="1"/>
          <p:nvPr/>
        </p:nvSpPr>
        <p:spPr>
          <a:xfrm>
            <a:off x="241300" y="6598920"/>
            <a:ext cx="432625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http://molevol.cmima.csic.es/castresana/Gblocks.html</a:t>
            </a:r>
            <a:endParaRPr sz="1200">
              <a:solidFill>
                <a:schemeClr val="dk1"/>
              </a:solidFill>
              <a:latin typeface="Calibri"/>
              <a:ea typeface="Calibri"/>
              <a:cs typeface="Calibri"/>
              <a:sym typeface="Calibri"/>
            </a:endParaRPr>
          </a:p>
        </p:txBody>
      </p:sp>
      <p:pic>
        <p:nvPicPr>
          <p:cNvPr id="367" name="Google Shape;367;p31"/>
          <p:cNvPicPr preferRelativeResize="0"/>
          <p:nvPr/>
        </p:nvPicPr>
        <p:blipFill rotWithShape="1">
          <a:blip r:embed="rId3">
            <a:alphaModFix/>
          </a:blip>
          <a:srcRect/>
          <a:stretch/>
        </p:blipFill>
        <p:spPr>
          <a:xfrm>
            <a:off x="241935" y="1568450"/>
            <a:ext cx="9600565" cy="4337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33</a:t>
            </a:fld>
            <a:endParaRPr/>
          </a:p>
        </p:txBody>
      </p:sp>
      <p:sp>
        <p:nvSpPr>
          <p:cNvPr id="373" name="Google Shape;373;p32"/>
          <p:cNvSpPr txBox="1"/>
          <p:nvPr/>
        </p:nvSpPr>
        <p:spPr>
          <a:xfrm>
            <a:off x="241300" y="6978650"/>
            <a:ext cx="4869180"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http://molevol.cmima.csic.es/castresana/Gblocks_server.html</a:t>
            </a:r>
            <a:endParaRPr sz="1200">
              <a:solidFill>
                <a:schemeClr val="dk1"/>
              </a:solidFill>
              <a:latin typeface="Calibri"/>
              <a:ea typeface="Calibri"/>
              <a:cs typeface="Calibri"/>
              <a:sym typeface="Calibri"/>
            </a:endParaRPr>
          </a:p>
        </p:txBody>
      </p:sp>
      <p:sp>
        <p:nvSpPr>
          <p:cNvPr id="374" name="Google Shape;374;p32"/>
          <p:cNvSpPr txBox="1"/>
          <p:nvPr/>
        </p:nvSpPr>
        <p:spPr>
          <a:xfrm>
            <a:off x="241300" y="6598920"/>
            <a:ext cx="432625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http://molevol.cmima.csic.es/castresana/Gblocks.html</a:t>
            </a:r>
            <a:endParaRPr sz="1200">
              <a:solidFill>
                <a:schemeClr val="dk1"/>
              </a:solidFill>
              <a:latin typeface="Calibri"/>
              <a:ea typeface="Calibri"/>
              <a:cs typeface="Calibri"/>
              <a:sym typeface="Calibri"/>
            </a:endParaRPr>
          </a:p>
        </p:txBody>
      </p:sp>
      <p:pic>
        <p:nvPicPr>
          <p:cNvPr id="375" name="Google Shape;375;p32"/>
          <p:cNvPicPr preferRelativeResize="0"/>
          <p:nvPr/>
        </p:nvPicPr>
        <p:blipFill rotWithShape="1">
          <a:blip r:embed="rId3">
            <a:alphaModFix/>
          </a:blip>
          <a:srcRect/>
          <a:stretch/>
        </p:blipFill>
        <p:spPr>
          <a:xfrm>
            <a:off x="157480" y="577850"/>
            <a:ext cx="9768205" cy="57581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34</a:t>
            </a:fld>
            <a:endParaRPr/>
          </a:p>
        </p:txBody>
      </p:sp>
      <p:sp>
        <p:nvSpPr>
          <p:cNvPr id="381" name="Google Shape;381;p33"/>
          <p:cNvSpPr txBox="1">
            <a:spLocks noGrp="1"/>
          </p:cNvSpPr>
          <p:nvPr>
            <p:ph type="title"/>
          </p:nvPr>
        </p:nvSpPr>
        <p:spPr>
          <a:xfrm>
            <a:off x="2451099" y="273050"/>
            <a:ext cx="5175885" cy="68961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err="1">
                <a:solidFill>
                  <a:srgbClr val="000000"/>
                </a:solidFill>
                <a:ea typeface="Arial"/>
                <a:sym typeface="Arial"/>
              </a:rPr>
              <a:t>GBlocks</a:t>
            </a:r>
            <a:r>
              <a:rPr lang="en-US" sz="4400" b="0" dirty="0">
                <a:solidFill>
                  <a:srgbClr val="000000"/>
                </a:solidFill>
                <a:ea typeface="Arial"/>
                <a:sym typeface="Arial"/>
              </a:rPr>
              <a:t>: Automatic</a:t>
            </a:r>
            <a:endParaRPr sz="4400" dirty="0">
              <a:ea typeface="Arial"/>
              <a:sym typeface="Arial"/>
            </a:endParaRPr>
          </a:p>
        </p:txBody>
      </p:sp>
      <p:sp>
        <p:nvSpPr>
          <p:cNvPr id="382" name="Google Shape;382;p33"/>
          <p:cNvSpPr txBox="1"/>
          <p:nvPr/>
        </p:nvSpPr>
        <p:spPr>
          <a:xfrm>
            <a:off x="241300" y="6978650"/>
            <a:ext cx="4869180"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http://molevol.cmima.csic.es/castresana/Gblocks_server.html</a:t>
            </a:r>
            <a:endParaRPr sz="1200">
              <a:solidFill>
                <a:schemeClr val="dk1"/>
              </a:solidFill>
              <a:latin typeface="Calibri"/>
              <a:ea typeface="Calibri"/>
              <a:cs typeface="Calibri"/>
              <a:sym typeface="Calibri"/>
            </a:endParaRPr>
          </a:p>
        </p:txBody>
      </p:sp>
      <p:sp>
        <p:nvSpPr>
          <p:cNvPr id="383" name="Google Shape;383;p33"/>
          <p:cNvSpPr txBox="1"/>
          <p:nvPr/>
        </p:nvSpPr>
        <p:spPr>
          <a:xfrm>
            <a:off x="241300" y="6598920"/>
            <a:ext cx="432625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http://molevol.cmima.csic.es/castresana/Gblocks.html</a:t>
            </a:r>
            <a:endParaRPr sz="1200">
              <a:solidFill>
                <a:schemeClr val="dk1"/>
              </a:solidFill>
              <a:latin typeface="Calibri"/>
              <a:ea typeface="Calibri"/>
              <a:cs typeface="Calibri"/>
              <a:sym typeface="Calibri"/>
            </a:endParaRPr>
          </a:p>
        </p:txBody>
      </p:sp>
      <p:pic>
        <p:nvPicPr>
          <p:cNvPr id="384" name="Google Shape;384;p33"/>
          <p:cNvPicPr preferRelativeResize="0"/>
          <p:nvPr/>
        </p:nvPicPr>
        <p:blipFill rotWithShape="1">
          <a:blip r:embed="rId3">
            <a:alphaModFix/>
          </a:blip>
          <a:srcRect/>
          <a:stretch/>
        </p:blipFill>
        <p:spPr>
          <a:xfrm>
            <a:off x="317500" y="1111250"/>
            <a:ext cx="9422765" cy="51841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35</a:t>
            </a:fld>
            <a:endParaRPr/>
          </a:p>
        </p:txBody>
      </p:sp>
      <p:sp>
        <p:nvSpPr>
          <p:cNvPr id="390" name="Google Shape;390;p34"/>
          <p:cNvSpPr txBox="1"/>
          <p:nvPr/>
        </p:nvSpPr>
        <p:spPr>
          <a:xfrm>
            <a:off x="241300" y="6978650"/>
            <a:ext cx="4869180"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http://molevol.cmima.csic.es/castresana/Gblocks_server.html</a:t>
            </a:r>
            <a:endParaRPr sz="1200">
              <a:solidFill>
                <a:schemeClr val="dk1"/>
              </a:solidFill>
              <a:latin typeface="Calibri"/>
              <a:ea typeface="Calibri"/>
              <a:cs typeface="Calibri"/>
              <a:sym typeface="Calibri"/>
            </a:endParaRPr>
          </a:p>
        </p:txBody>
      </p:sp>
      <p:sp>
        <p:nvSpPr>
          <p:cNvPr id="391" name="Google Shape;391;p34"/>
          <p:cNvSpPr txBox="1"/>
          <p:nvPr/>
        </p:nvSpPr>
        <p:spPr>
          <a:xfrm>
            <a:off x="241300" y="6598920"/>
            <a:ext cx="4326255" cy="2755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http://molevol.cmima.csic.es/castresana/Gblocks.html</a:t>
            </a:r>
            <a:endParaRPr sz="1200">
              <a:solidFill>
                <a:schemeClr val="dk1"/>
              </a:solidFill>
              <a:latin typeface="Calibri"/>
              <a:ea typeface="Calibri"/>
              <a:cs typeface="Calibri"/>
              <a:sym typeface="Calibri"/>
            </a:endParaRPr>
          </a:p>
        </p:txBody>
      </p:sp>
      <p:pic>
        <p:nvPicPr>
          <p:cNvPr id="392" name="Google Shape;392;p34"/>
          <p:cNvPicPr preferRelativeResize="0"/>
          <p:nvPr/>
        </p:nvPicPr>
        <p:blipFill rotWithShape="1">
          <a:blip r:embed="rId3">
            <a:alphaModFix/>
          </a:blip>
          <a:srcRect/>
          <a:stretch/>
        </p:blipFill>
        <p:spPr>
          <a:xfrm>
            <a:off x="165100" y="349250"/>
            <a:ext cx="9734550" cy="61366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5"/>
          <p:cNvPicPr preferRelativeResize="0"/>
          <p:nvPr/>
        </p:nvPicPr>
        <p:blipFill rotWithShape="1">
          <a:blip r:embed="rId3">
            <a:alphaModFix/>
          </a:blip>
          <a:srcRect/>
          <a:stretch/>
        </p:blipFill>
        <p:spPr>
          <a:xfrm>
            <a:off x="165100" y="1492250"/>
            <a:ext cx="9690735" cy="43776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1030605" y="1053465"/>
            <a:ext cx="3882390" cy="371475"/>
          </a:xfrm>
          <a:prstGeom prst="rect">
            <a:avLst/>
          </a:prstGeom>
          <a:noFill/>
          <a:ln>
            <a:noFill/>
          </a:ln>
        </p:spPr>
        <p:txBody>
          <a:bodyPr spcFirstLastPara="1" wrap="square" lIns="0" tIns="12325" rIns="0" bIns="0" anchor="t" anchorCtr="0">
            <a:spAutoFit/>
          </a:bodyPr>
          <a:lstStyle/>
          <a:p>
            <a:pPr marL="12700" lvl="0" indent="0" algn="l" rtl="0">
              <a:lnSpc>
                <a:spcPct val="100000"/>
              </a:lnSpc>
              <a:spcBef>
                <a:spcPts val="0"/>
              </a:spcBef>
              <a:spcAft>
                <a:spcPts val="0"/>
              </a:spcAft>
              <a:buNone/>
            </a:pPr>
            <a:r>
              <a:rPr lang="en-US" sz="2335" b="1"/>
              <a:t>Importance of Similarity</a:t>
            </a:r>
            <a:endParaRPr sz="2335" b="1"/>
          </a:p>
        </p:txBody>
      </p:sp>
      <p:sp>
        <p:nvSpPr>
          <p:cNvPr id="86" name="Google Shape;86;p4"/>
          <p:cNvSpPr txBox="1"/>
          <p:nvPr/>
        </p:nvSpPr>
        <p:spPr>
          <a:xfrm>
            <a:off x="1405396" y="3899993"/>
            <a:ext cx="6465006" cy="2048510"/>
          </a:xfrm>
          <a:prstGeom prst="rect">
            <a:avLst/>
          </a:prstGeom>
          <a:noFill/>
          <a:ln>
            <a:noFill/>
          </a:ln>
        </p:spPr>
        <p:txBody>
          <a:bodyPr spcFirstLastPara="1" wrap="square" lIns="0" tIns="12325" rIns="0" bIns="0" anchor="t" anchorCtr="0">
            <a:spAutoFit/>
          </a:bodyPr>
          <a:lstStyle/>
          <a:p>
            <a:pPr marL="78105" marR="5080" lvl="0" indent="-66040" algn="l" rtl="0">
              <a:lnSpc>
                <a:spcPct val="100000"/>
              </a:lnSpc>
              <a:spcBef>
                <a:spcPts val="0"/>
              </a:spcBef>
              <a:spcAft>
                <a:spcPts val="0"/>
              </a:spcAft>
              <a:buNone/>
            </a:pPr>
            <a:r>
              <a:rPr lang="en-US" sz="1750" dirty="0">
                <a:solidFill>
                  <a:srgbClr val="3333CC"/>
                </a:solidFill>
                <a:latin typeface="Calibri" panose="020F0502020204030204" pitchFamily="34" charset="0"/>
                <a:ea typeface="Overlock"/>
                <a:cs typeface="Calibri" panose="020F0502020204030204" pitchFamily="34" charset="0"/>
                <a:sym typeface="Overlock"/>
              </a:rPr>
              <a:t>Twilight zone </a:t>
            </a:r>
            <a:r>
              <a:rPr lang="en-US" sz="1750" dirty="0">
                <a:solidFill>
                  <a:schemeClr val="dk1"/>
                </a:solidFill>
                <a:latin typeface="Calibri" panose="020F0502020204030204" pitchFamily="34" charset="0"/>
                <a:ea typeface="Overlock"/>
                <a:cs typeface="Calibri" panose="020F0502020204030204" pitchFamily="34" charset="0"/>
                <a:sym typeface="Overlock"/>
              </a:rPr>
              <a:t>= protein sequence similarity between ~0-20% identity:  is </a:t>
            </a:r>
            <a:r>
              <a:rPr lang="en-US" sz="1750" dirty="0">
                <a:solidFill>
                  <a:srgbClr val="3333CC"/>
                </a:solidFill>
                <a:latin typeface="Calibri" panose="020F0502020204030204" pitchFamily="34" charset="0"/>
                <a:ea typeface="Overlock"/>
                <a:cs typeface="Calibri" panose="020F0502020204030204" pitchFamily="34" charset="0"/>
                <a:sym typeface="Overlock"/>
              </a:rPr>
              <a:t>not </a:t>
            </a:r>
            <a:r>
              <a:rPr lang="en-US" sz="1750" dirty="0">
                <a:solidFill>
                  <a:schemeClr val="dk1"/>
                </a:solidFill>
                <a:latin typeface="Calibri" panose="020F0502020204030204" pitchFamily="34" charset="0"/>
                <a:ea typeface="Overlock"/>
                <a:cs typeface="Calibri" panose="020F0502020204030204" pitchFamily="34" charset="0"/>
                <a:sym typeface="Overlock"/>
              </a:rPr>
              <a:t>statistically </a:t>
            </a:r>
            <a:r>
              <a:rPr lang="en-US" sz="1750" dirty="0">
                <a:solidFill>
                  <a:srgbClr val="3333CC"/>
                </a:solidFill>
                <a:latin typeface="Calibri" panose="020F0502020204030204" pitchFamily="34" charset="0"/>
                <a:ea typeface="Overlock"/>
                <a:cs typeface="Calibri" panose="020F0502020204030204" pitchFamily="34" charset="0"/>
                <a:sym typeface="Overlock"/>
              </a:rPr>
              <a:t>significant</a:t>
            </a:r>
            <a:r>
              <a:rPr lang="en-US" sz="1750" dirty="0">
                <a:solidFill>
                  <a:schemeClr val="dk1"/>
                </a:solidFill>
                <a:latin typeface="Calibri" panose="020F0502020204030204" pitchFamily="34" charset="0"/>
                <a:ea typeface="Overlock"/>
                <a:cs typeface="Calibri" panose="020F0502020204030204" pitchFamily="34" charset="0"/>
                <a:sym typeface="Overlock"/>
              </a:rPr>
              <a:t>, i.e. could have arisen by chance.</a:t>
            </a:r>
            <a:endParaRPr sz="1750" dirty="0">
              <a:solidFill>
                <a:schemeClr val="dk1"/>
              </a:solidFill>
              <a:latin typeface="Calibri" panose="020F0502020204030204" pitchFamily="34" charset="0"/>
              <a:ea typeface="Overlock"/>
              <a:cs typeface="Calibri" panose="020F0502020204030204" pitchFamily="34" charset="0"/>
              <a:sym typeface="Overlock"/>
            </a:endParaRPr>
          </a:p>
          <a:p>
            <a:pPr marL="0" marR="0" lvl="0" indent="0" algn="l" rtl="0">
              <a:lnSpc>
                <a:spcPct val="100000"/>
              </a:lnSpc>
              <a:spcBef>
                <a:spcPts val="5"/>
              </a:spcBef>
              <a:spcAft>
                <a:spcPts val="0"/>
              </a:spcAft>
              <a:buNone/>
            </a:pPr>
            <a:endParaRPr sz="2720" dirty="0">
              <a:solidFill>
                <a:schemeClr val="dk1"/>
              </a:solidFill>
              <a:latin typeface="Calibri" panose="020F0502020204030204" pitchFamily="34" charset="0"/>
              <a:ea typeface="Overlock"/>
              <a:cs typeface="Calibri" panose="020F0502020204030204" pitchFamily="34" charset="0"/>
              <a:sym typeface="Overlock"/>
            </a:endParaRPr>
          </a:p>
          <a:p>
            <a:pPr marL="86995" marR="0" lvl="0" indent="0" algn="l" rtl="0">
              <a:lnSpc>
                <a:spcPct val="100000"/>
              </a:lnSpc>
              <a:spcBef>
                <a:spcPts val="5"/>
              </a:spcBef>
              <a:spcAft>
                <a:spcPts val="0"/>
              </a:spcAft>
              <a:buNone/>
            </a:pPr>
            <a:r>
              <a:rPr lang="en-US" sz="1750" u="sng" dirty="0">
                <a:solidFill>
                  <a:schemeClr val="dk1"/>
                </a:solidFill>
                <a:latin typeface="Calibri" panose="020F0502020204030204" pitchFamily="34" charset="0"/>
                <a:ea typeface="Overlock"/>
                <a:cs typeface="Calibri" panose="020F0502020204030204" pitchFamily="34" charset="0"/>
                <a:sym typeface="Overlock"/>
              </a:rPr>
              <a:t>Beware</a:t>
            </a:r>
            <a:r>
              <a:rPr lang="en-US" sz="1750" dirty="0">
                <a:solidFill>
                  <a:schemeClr val="dk1"/>
                </a:solidFill>
                <a:latin typeface="Calibri" panose="020F0502020204030204" pitchFamily="34" charset="0"/>
                <a:ea typeface="Overlock"/>
                <a:cs typeface="Calibri" panose="020F0502020204030204" pitchFamily="34" charset="0"/>
                <a:sym typeface="Overlock"/>
              </a:rPr>
              <a:t>:</a:t>
            </a:r>
            <a:endParaRPr sz="1750" dirty="0">
              <a:solidFill>
                <a:schemeClr val="dk1"/>
              </a:solidFill>
              <a:latin typeface="Calibri" panose="020F0502020204030204" pitchFamily="34" charset="0"/>
              <a:ea typeface="Overlock"/>
              <a:cs typeface="Calibri" panose="020F0502020204030204" pitchFamily="34" charset="0"/>
              <a:sym typeface="Overlock"/>
            </a:endParaRPr>
          </a:p>
          <a:p>
            <a:pPr marL="287655" marR="0" lvl="0" indent="-201295" algn="l" rtl="0">
              <a:lnSpc>
                <a:spcPct val="100000"/>
              </a:lnSpc>
              <a:spcBef>
                <a:spcPts val="5"/>
              </a:spcBef>
              <a:spcAft>
                <a:spcPts val="0"/>
              </a:spcAft>
              <a:buClr>
                <a:schemeClr val="dk1"/>
              </a:buClr>
              <a:buSzPts val="1750"/>
              <a:buFont typeface="Overlock"/>
              <a:buChar char="•"/>
            </a:pPr>
            <a:r>
              <a:rPr lang="en-US" sz="1750" dirty="0">
                <a:solidFill>
                  <a:schemeClr val="dk1"/>
                </a:solidFill>
                <a:latin typeface="Calibri" panose="020F0502020204030204" pitchFamily="34" charset="0"/>
                <a:ea typeface="Overlock"/>
                <a:cs typeface="Calibri" panose="020F0502020204030204" pitchFamily="34" charset="0"/>
                <a:sym typeface="Overlock"/>
              </a:rPr>
              <a:t>E-value (</a:t>
            </a:r>
            <a:r>
              <a:rPr lang="en-US" sz="1750" i="1" dirty="0">
                <a:solidFill>
                  <a:schemeClr val="dk1"/>
                </a:solidFill>
                <a:latin typeface="Calibri" panose="020F0502020204030204" pitchFamily="34" charset="0"/>
                <a:ea typeface="Trebuchet MS"/>
                <a:cs typeface="Calibri" panose="020F0502020204030204" pitchFamily="34" charset="0"/>
                <a:sym typeface="Trebuchet MS"/>
              </a:rPr>
              <a:t>Expectation value</a:t>
            </a:r>
            <a:r>
              <a:rPr lang="en-US" sz="1750" dirty="0">
                <a:solidFill>
                  <a:schemeClr val="dk1"/>
                </a:solidFill>
                <a:latin typeface="Calibri" panose="020F0502020204030204" pitchFamily="34" charset="0"/>
                <a:ea typeface="Overlock"/>
                <a:cs typeface="Calibri" panose="020F0502020204030204" pitchFamily="34" charset="0"/>
                <a:sym typeface="Overlock"/>
              </a:rPr>
              <a:t>)</a:t>
            </a:r>
            <a:endParaRPr sz="1750" dirty="0">
              <a:solidFill>
                <a:schemeClr val="dk1"/>
              </a:solidFill>
              <a:latin typeface="Calibri" panose="020F0502020204030204" pitchFamily="34" charset="0"/>
              <a:ea typeface="Overlock"/>
              <a:cs typeface="Calibri" panose="020F0502020204030204" pitchFamily="34" charset="0"/>
              <a:sym typeface="Overlock"/>
            </a:endParaRPr>
          </a:p>
          <a:p>
            <a:pPr marL="287655" marR="0" lvl="0" indent="-201295" algn="l" rtl="0">
              <a:lnSpc>
                <a:spcPct val="100000"/>
              </a:lnSpc>
              <a:spcBef>
                <a:spcPts val="0"/>
              </a:spcBef>
              <a:spcAft>
                <a:spcPts val="0"/>
              </a:spcAft>
              <a:buClr>
                <a:schemeClr val="dk1"/>
              </a:buClr>
              <a:buSzPts val="1750"/>
              <a:buFont typeface="Overlock"/>
              <a:buChar char="•"/>
            </a:pPr>
            <a:r>
              <a:rPr lang="en-US" sz="1750" dirty="0">
                <a:solidFill>
                  <a:schemeClr val="dk1"/>
                </a:solidFill>
                <a:latin typeface="Calibri" panose="020F0502020204030204" pitchFamily="34" charset="0"/>
                <a:ea typeface="Overlock"/>
                <a:cs typeface="Calibri" panose="020F0502020204030204" pitchFamily="34" charset="0"/>
                <a:sym typeface="Overlock"/>
              </a:rPr>
              <a:t>length of the segments similar between the two sequences</a:t>
            </a:r>
            <a:endParaRPr sz="1750" dirty="0">
              <a:solidFill>
                <a:schemeClr val="dk1"/>
              </a:solidFill>
              <a:latin typeface="Calibri" panose="020F0502020204030204" pitchFamily="34" charset="0"/>
              <a:ea typeface="Overlock"/>
              <a:cs typeface="Calibri" panose="020F0502020204030204" pitchFamily="34" charset="0"/>
              <a:sym typeface="Overlock"/>
            </a:endParaRPr>
          </a:p>
          <a:p>
            <a:pPr marL="287655" marR="0" lvl="0" indent="-201295" algn="l" rtl="0">
              <a:lnSpc>
                <a:spcPct val="100000"/>
              </a:lnSpc>
              <a:spcBef>
                <a:spcPts val="5"/>
              </a:spcBef>
              <a:spcAft>
                <a:spcPts val="0"/>
              </a:spcAft>
              <a:buClr>
                <a:schemeClr val="dk1"/>
              </a:buClr>
              <a:buSzPts val="1750"/>
              <a:buFont typeface="Overlock"/>
              <a:buChar char="•"/>
            </a:pPr>
            <a:r>
              <a:rPr lang="en-US" sz="1750" dirty="0">
                <a:solidFill>
                  <a:schemeClr val="dk1"/>
                </a:solidFill>
                <a:latin typeface="Calibri" panose="020F0502020204030204" pitchFamily="34" charset="0"/>
                <a:ea typeface="Overlock"/>
                <a:cs typeface="Calibri" panose="020F0502020204030204" pitchFamily="34" charset="0"/>
                <a:sym typeface="Overlock"/>
              </a:rPr>
              <a:t>The number of insertions/deletions</a:t>
            </a:r>
            <a:endParaRPr sz="1750" dirty="0">
              <a:solidFill>
                <a:schemeClr val="dk1"/>
              </a:solidFill>
              <a:latin typeface="Calibri" panose="020F0502020204030204" pitchFamily="34" charset="0"/>
              <a:ea typeface="Overlock"/>
              <a:cs typeface="Calibri" panose="020F0502020204030204" pitchFamily="34" charset="0"/>
              <a:sym typeface="Overlock"/>
            </a:endParaRPr>
          </a:p>
        </p:txBody>
      </p:sp>
      <p:sp>
        <p:nvSpPr>
          <p:cNvPr id="87" name="Google Shape;87;p4"/>
          <p:cNvSpPr txBox="1"/>
          <p:nvPr/>
        </p:nvSpPr>
        <p:spPr>
          <a:xfrm>
            <a:off x="981392" y="1909127"/>
            <a:ext cx="7840486" cy="1286325"/>
          </a:xfrm>
          <a:prstGeom prst="rect">
            <a:avLst/>
          </a:prstGeom>
          <a:noFill/>
          <a:ln w="9525" cap="flat" cmpd="sng">
            <a:solidFill>
              <a:srgbClr val="010101"/>
            </a:solidFill>
            <a:prstDash val="solid"/>
            <a:round/>
            <a:headEnd type="none" w="sm" len="sm"/>
            <a:tailEnd type="none" w="sm" len="sm"/>
          </a:ln>
        </p:spPr>
        <p:txBody>
          <a:bodyPr spcFirstLastPara="1" wrap="square" lIns="0" tIns="108025" rIns="0" bIns="0" anchor="t" anchorCtr="0">
            <a:spAutoFit/>
          </a:bodyPr>
          <a:lstStyle/>
          <a:p>
            <a:pPr marL="164465" marR="0" lvl="0" indent="0" algn="l" rtl="0">
              <a:lnSpc>
                <a:spcPct val="100000"/>
              </a:lnSpc>
              <a:spcBef>
                <a:spcPts val="0"/>
              </a:spcBef>
              <a:spcAft>
                <a:spcPts val="0"/>
              </a:spcAft>
              <a:buNone/>
            </a:pPr>
            <a:r>
              <a:rPr lang="en-US" sz="1750" u="sng" dirty="0">
                <a:solidFill>
                  <a:schemeClr val="dk1"/>
                </a:solidFill>
                <a:latin typeface="Calibri" panose="020F0502020204030204" pitchFamily="34" charset="0"/>
                <a:ea typeface="Overlock"/>
                <a:cs typeface="Calibri" panose="020F0502020204030204" pitchFamily="34" charset="0"/>
                <a:sym typeface="Overlock"/>
              </a:rPr>
              <a:t>Rule-of-thumb</a:t>
            </a:r>
            <a:r>
              <a:rPr lang="en-US" sz="1750" dirty="0">
                <a:solidFill>
                  <a:schemeClr val="dk1"/>
                </a:solidFill>
                <a:latin typeface="Calibri" panose="020F0502020204030204" pitchFamily="34" charset="0"/>
                <a:ea typeface="Overlock"/>
                <a:cs typeface="Calibri" panose="020F0502020204030204" pitchFamily="34" charset="0"/>
                <a:sym typeface="Overlock"/>
              </a:rPr>
              <a:t>:</a:t>
            </a:r>
            <a:endParaRPr sz="1750" dirty="0">
              <a:solidFill>
                <a:schemeClr val="dk1"/>
              </a:solidFill>
              <a:latin typeface="Calibri" panose="020F0502020204030204" pitchFamily="34" charset="0"/>
              <a:ea typeface="Overlock"/>
              <a:cs typeface="Calibri" panose="020F0502020204030204" pitchFamily="34" charset="0"/>
              <a:sym typeface="Overlock"/>
            </a:endParaRPr>
          </a:p>
          <a:p>
            <a:pPr marL="164465" marR="185420" lvl="0" indent="0" algn="l" rtl="0">
              <a:lnSpc>
                <a:spcPct val="100000"/>
              </a:lnSpc>
              <a:spcBef>
                <a:spcPts val="0"/>
              </a:spcBef>
              <a:spcAft>
                <a:spcPts val="0"/>
              </a:spcAft>
              <a:buNone/>
            </a:pPr>
            <a:r>
              <a:rPr lang="en-US" sz="1750" dirty="0">
                <a:solidFill>
                  <a:schemeClr val="dk1"/>
                </a:solidFill>
                <a:latin typeface="Calibri" panose="020F0502020204030204" pitchFamily="34" charset="0"/>
                <a:ea typeface="Overlock"/>
                <a:cs typeface="Calibri" panose="020F0502020204030204" pitchFamily="34" charset="0"/>
                <a:sym typeface="Overlock"/>
              </a:rPr>
              <a:t>If your sequences are more than </a:t>
            </a:r>
            <a:r>
              <a:rPr lang="en-US" sz="1750" b="1" dirty="0">
                <a:solidFill>
                  <a:schemeClr val="dk1"/>
                </a:solidFill>
                <a:latin typeface="Calibri" panose="020F0502020204030204" pitchFamily="34" charset="0"/>
                <a:ea typeface="Overlock"/>
                <a:cs typeface="Calibri" panose="020F0502020204030204" pitchFamily="34" charset="0"/>
                <a:sym typeface="Overlock"/>
              </a:rPr>
              <a:t>100 amino acids</a:t>
            </a:r>
            <a:r>
              <a:rPr lang="en-US" sz="1750" dirty="0">
                <a:solidFill>
                  <a:schemeClr val="dk1"/>
                </a:solidFill>
                <a:latin typeface="Calibri" panose="020F0502020204030204" pitchFamily="34" charset="0"/>
                <a:ea typeface="Overlock"/>
                <a:cs typeface="Calibri" panose="020F0502020204030204" pitchFamily="34" charset="0"/>
                <a:sym typeface="Overlock"/>
              </a:rPr>
              <a:t> long (or 100 nucleotides long)  you can considered them as homologues if </a:t>
            </a:r>
            <a:r>
              <a:rPr lang="en-US" sz="2400" b="1" dirty="0">
                <a:solidFill>
                  <a:schemeClr val="dk1"/>
                </a:solidFill>
                <a:latin typeface="Calibri" panose="020F0502020204030204" pitchFamily="34" charset="0"/>
                <a:ea typeface="Overlock"/>
                <a:cs typeface="Calibri" panose="020F0502020204030204" pitchFamily="34" charset="0"/>
                <a:sym typeface="Overlock"/>
              </a:rPr>
              <a:t>25%</a:t>
            </a:r>
            <a:r>
              <a:rPr lang="en-US" sz="1750" dirty="0">
                <a:solidFill>
                  <a:schemeClr val="dk1"/>
                </a:solidFill>
                <a:latin typeface="Calibri" panose="020F0502020204030204" pitchFamily="34" charset="0"/>
                <a:ea typeface="Overlock"/>
                <a:cs typeface="Calibri" panose="020F0502020204030204" pitchFamily="34" charset="0"/>
                <a:sym typeface="Overlock"/>
              </a:rPr>
              <a:t> of the </a:t>
            </a:r>
            <a:r>
              <a:rPr lang="en-US" sz="2400" b="1" dirty="0">
                <a:solidFill>
                  <a:schemeClr val="dk1"/>
                </a:solidFill>
                <a:latin typeface="Calibri" panose="020F0502020204030204" pitchFamily="34" charset="0"/>
                <a:ea typeface="Overlock"/>
                <a:cs typeface="Calibri" panose="020F0502020204030204" pitchFamily="34" charset="0"/>
                <a:sym typeface="Overlock"/>
              </a:rPr>
              <a:t>aa</a:t>
            </a:r>
            <a:r>
              <a:rPr lang="en-US" sz="1750" dirty="0">
                <a:solidFill>
                  <a:schemeClr val="dk1"/>
                </a:solidFill>
                <a:latin typeface="Calibri" panose="020F0502020204030204" pitchFamily="34" charset="0"/>
                <a:ea typeface="Overlock"/>
                <a:cs typeface="Calibri" panose="020F0502020204030204" pitchFamily="34" charset="0"/>
                <a:sym typeface="Overlock"/>
              </a:rPr>
              <a:t> are identical (</a:t>
            </a:r>
            <a:r>
              <a:rPr lang="en-US" sz="2400" b="1" dirty="0">
                <a:solidFill>
                  <a:schemeClr val="dk1"/>
                </a:solidFill>
                <a:latin typeface="Calibri" panose="020F0502020204030204" pitchFamily="34" charset="0"/>
                <a:ea typeface="Overlock"/>
                <a:cs typeface="Calibri" panose="020F0502020204030204" pitchFamily="34" charset="0"/>
                <a:sym typeface="Overlock"/>
              </a:rPr>
              <a:t>70%</a:t>
            </a:r>
            <a:r>
              <a:rPr lang="en-US" sz="1750" dirty="0">
                <a:solidFill>
                  <a:schemeClr val="dk1"/>
                </a:solidFill>
                <a:latin typeface="Calibri" panose="020F0502020204030204" pitchFamily="34" charset="0"/>
                <a:ea typeface="Overlock"/>
                <a:cs typeface="Calibri" panose="020F0502020204030204" pitchFamily="34" charset="0"/>
                <a:sym typeface="Overlock"/>
              </a:rPr>
              <a:t> of  </a:t>
            </a:r>
            <a:r>
              <a:rPr lang="en-US" sz="1750" b="1" dirty="0">
                <a:solidFill>
                  <a:schemeClr val="dk1"/>
                </a:solidFill>
                <a:latin typeface="Calibri" panose="020F0502020204030204" pitchFamily="34" charset="0"/>
                <a:ea typeface="Overlock"/>
                <a:cs typeface="Calibri" panose="020F0502020204030204" pitchFamily="34" charset="0"/>
                <a:sym typeface="Overlock"/>
              </a:rPr>
              <a:t>nucleotide</a:t>
            </a:r>
            <a:r>
              <a:rPr lang="en-US" sz="1750" dirty="0">
                <a:solidFill>
                  <a:schemeClr val="dk1"/>
                </a:solidFill>
                <a:latin typeface="Calibri" panose="020F0502020204030204" pitchFamily="34" charset="0"/>
                <a:ea typeface="Overlock"/>
                <a:cs typeface="Calibri" panose="020F0502020204030204" pitchFamily="34" charset="0"/>
                <a:sym typeface="Overlock"/>
              </a:rPr>
              <a:t> for DNA). Below this value you enter the </a:t>
            </a:r>
            <a:r>
              <a:rPr lang="en-US" sz="1750" dirty="0">
                <a:solidFill>
                  <a:srgbClr val="3333CC"/>
                </a:solidFill>
                <a:latin typeface="Calibri" panose="020F0502020204030204" pitchFamily="34" charset="0"/>
                <a:ea typeface="Overlock"/>
                <a:cs typeface="Calibri" panose="020F0502020204030204" pitchFamily="34" charset="0"/>
                <a:sym typeface="Overlock"/>
              </a:rPr>
              <a:t>twilight zone</a:t>
            </a:r>
            <a:r>
              <a:rPr lang="en-US" sz="1750" dirty="0">
                <a:solidFill>
                  <a:schemeClr val="dk1"/>
                </a:solidFill>
                <a:latin typeface="Calibri" panose="020F0502020204030204" pitchFamily="34" charset="0"/>
                <a:ea typeface="Overlock"/>
                <a:cs typeface="Calibri" panose="020F0502020204030204" pitchFamily="34" charset="0"/>
                <a:sym typeface="Overlock"/>
              </a:rPr>
              <a:t>.</a:t>
            </a:r>
            <a:endParaRPr sz="1750" dirty="0">
              <a:solidFill>
                <a:schemeClr val="dk1"/>
              </a:solidFill>
              <a:latin typeface="Calibri" panose="020F0502020204030204" pitchFamily="34" charset="0"/>
              <a:ea typeface="Overlock"/>
              <a:cs typeface="Calibri" panose="020F0502020204030204" pitchFamily="34" charset="0"/>
              <a:sym typeface="Overlock"/>
            </a:endParaRPr>
          </a:p>
        </p:txBody>
      </p:sp>
      <p:grpSp>
        <p:nvGrpSpPr>
          <p:cNvPr id="88" name="Google Shape;88;p4"/>
          <p:cNvGrpSpPr/>
          <p:nvPr/>
        </p:nvGrpSpPr>
        <p:grpSpPr>
          <a:xfrm>
            <a:off x="1019916" y="4811713"/>
            <a:ext cx="354983" cy="659342"/>
            <a:chOff x="892302" y="4949190"/>
            <a:chExt cx="365125" cy="678180"/>
          </a:xfrm>
        </p:grpSpPr>
        <p:sp>
          <p:nvSpPr>
            <p:cNvPr id="89" name="Google Shape;89;p4"/>
            <p:cNvSpPr/>
            <p:nvPr/>
          </p:nvSpPr>
          <p:spPr>
            <a:xfrm>
              <a:off x="892302" y="4949190"/>
              <a:ext cx="365125" cy="678180"/>
            </a:xfrm>
            <a:custGeom>
              <a:avLst/>
              <a:gdLst/>
              <a:ahLst/>
              <a:cxnLst/>
              <a:rect l="l" t="t" r="r" b="b"/>
              <a:pathLst>
                <a:path w="365125" h="678179" extrusionOk="0">
                  <a:moveTo>
                    <a:pt x="364997" y="678180"/>
                  </a:moveTo>
                  <a:lnTo>
                    <a:pt x="275081" y="393192"/>
                  </a:lnTo>
                  <a:lnTo>
                    <a:pt x="324611" y="382524"/>
                  </a:lnTo>
                  <a:lnTo>
                    <a:pt x="236981" y="201930"/>
                  </a:lnTo>
                  <a:lnTo>
                    <a:pt x="285750" y="195834"/>
                  </a:lnTo>
                  <a:lnTo>
                    <a:pt x="232409" y="0"/>
                  </a:lnTo>
                  <a:lnTo>
                    <a:pt x="0" y="44196"/>
                  </a:lnTo>
                  <a:lnTo>
                    <a:pt x="142494" y="220218"/>
                  </a:lnTo>
                  <a:lnTo>
                    <a:pt x="70865" y="237744"/>
                  </a:lnTo>
                  <a:lnTo>
                    <a:pt x="206501" y="402336"/>
                  </a:lnTo>
                  <a:lnTo>
                    <a:pt x="145541" y="413765"/>
                  </a:lnTo>
                  <a:lnTo>
                    <a:pt x="364997" y="678180"/>
                  </a:lnTo>
                  <a:close/>
                </a:path>
              </a:pathLst>
            </a:custGeom>
            <a:solidFill>
              <a:srgbClr val="FFFF0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sp>
          <p:nvSpPr>
            <p:cNvPr id="90" name="Google Shape;90;p4"/>
            <p:cNvSpPr/>
            <p:nvPr/>
          </p:nvSpPr>
          <p:spPr>
            <a:xfrm>
              <a:off x="892302" y="4949190"/>
              <a:ext cx="365125" cy="678180"/>
            </a:xfrm>
            <a:custGeom>
              <a:avLst/>
              <a:gdLst/>
              <a:ahLst/>
              <a:cxnLst/>
              <a:rect l="l" t="t" r="r" b="b"/>
              <a:pathLst>
                <a:path w="365125" h="678179" extrusionOk="0">
                  <a:moveTo>
                    <a:pt x="232409" y="0"/>
                  </a:moveTo>
                  <a:lnTo>
                    <a:pt x="0" y="44196"/>
                  </a:lnTo>
                  <a:lnTo>
                    <a:pt x="142494" y="220218"/>
                  </a:lnTo>
                  <a:lnTo>
                    <a:pt x="70865" y="237744"/>
                  </a:lnTo>
                  <a:lnTo>
                    <a:pt x="206501" y="402336"/>
                  </a:lnTo>
                  <a:lnTo>
                    <a:pt x="145541" y="413765"/>
                  </a:lnTo>
                  <a:lnTo>
                    <a:pt x="364997" y="678180"/>
                  </a:lnTo>
                  <a:lnTo>
                    <a:pt x="275081" y="393192"/>
                  </a:lnTo>
                  <a:lnTo>
                    <a:pt x="324611" y="382524"/>
                  </a:lnTo>
                  <a:lnTo>
                    <a:pt x="236981" y="201930"/>
                  </a:lnTo>
                  <a:lnTo>
                    <a:pt x="285750" y="195834"/>
                  </a:lnTo>
                  <a:lnTo>
                    <a:pt x="232409" y="0"/>
                  </a:lnTo>
                  <a:close/>
                </a:path>
              </a:pathLst>
            </a:custGeom>
            <a:noFill/>
            <a:ln w="9525" cap="flat" cmpd="sng">
              <a:solidFill>
                <a:srgbClr val="01010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750">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050" name="Picture 2" descr="Examples of molecular biology applications (shown in green boxes) that rely on multiple sequence alignments. Conserved positions in the multiple sequence alignment (shown as coloured bars in the central figure) often correspond to functionally or structurally important sites, such as catalytic sites (as shown in structure comparison), interaction interfaces (in interaction networks) or secondary structure elements (as in RNA sequence, structure and function). ">
            <a:extLst>
              <a:ext uri="{FF2B5EF4-FFF2-40B4-BE49-F238E27FC236}">
                <a16:creationId xmlns:a16="http://schemas.microsoft.com/office/drawing/2014/main" id="{0947A5FA-3A13-6B7C-5B52-C8D8BACC1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1665138"/>
            <a:ext cx="8010525" cy="5295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467415-C0CF-C091-5283-A91F06FEA7A7}"/>
              </a:ext>
            </a:extLst>
          </p:cNvPr>
          <p:cNvSpPr txBox="1"/>
          <p:nvPr/>
        </p:nvSpPr>
        <p:spPr>
          <a:xfrm>
            <a:off x="1036637" y="463009"/>
            <a:ext cx="8010525" cy="830997"/>
          </a:xfrm>
          <a:prstGeom prst="rect">
            <a:avLst/>
          </a:prstGeom>
          <a:noFill/>
        </p:spPr>
        <p:txBody>
          <a:bodyPr wrap="square">
            <a:spAutoFit/>
          </a:bodyPr>
          <a:lstStyle/>
          <a:p>
            <a:pPr algn="ctr"/>
            <a:r>
              <a:rPr lang="en-US" sz="2400" b="1" dirty="0">
                <a:latin typeface="Calibri" panose="020F0502020204030204" pitchFamily="34" charset="0"/>
                <a:cs typeface="Calibri" panose="020F0502020204030204" pitchFamily="34" charset="0"/>
              </a:rPr>
              <a:t>Examples of molecular biology applications (shown in green boxes) that rely on multiple sequence alignments</a:t>
            </a:r>
          </a:p>
        </p:txBody>
      </p:sp>
      <p:sp>
        <p:nvSpPr>
          <p:cNvPr id="9" name="TextBox 8">
            <a:extLst>
              <a:ext uri="{FF2B5EF4-FFF2-40B4-BE49-F238E27FC236}">
                <a16:creationId xmlns:a16="http://schemas.microsoft.com/office/drawing/2014/main" id="{4B5122CF-13C4-F90B-9877-47C98EA32D26}"/>
              </a:ext>
            </a:extLst>
          </p:cNvPr>
          <p:cNvSpPr txBox="1"/>
          <p:nvPr/>
        </p:nvSpPr>
        <p:spPr>
          <a:xfrm>
            <a:off x="6866627" y="7093405"/>
            <a:ext cx="2232294" cy="307777"/>
          </a:xfrm>
          <a:prstGeom prst="rect">
            <a:avLst/>
          </a:prstGeom>
          <a:noFill/>
        </p:spPr>
        <p:txBody>
          <a:bodyPr wrap="square">
            <a:spAutoFit/>
          </a:bodyPr>
          <a:lstStyle/>
          <a:p>
            <a:r>
              <a:rPr lang="en-US" dirty="0"/>
              <a:t>10.1093/</a:t>
            </a:r>
            <a:r>
              <a:rPr lang="en-US" dirty="0" err="1"/>
              <a:t>nar</a:t>
            </a:r>
            <a:r>
              <a:rPr lang="en-US" dirty="0"/>
              <a:t>/gki735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4141470" y="553720"/>
            <a:ext cx="1793239"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Outline</a:t>
            </a:r>
            <a:endParaRPr sz="4400" dirty="0">
              <a:ea typeface="Arial"/>
              <a:sym typeface="Arial"/>
            </a:endParaRPr>
          </a:p>
        </p:txBody>
      </p:sp>
      <p:sp>
        <p:nvSpPr>
          <p:cNvPr id="102" name="Google Shape;102;p6"/>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6</a:t>
            </a:fld>
            <a:endParaRPr/>
          </a:p>
        </p:txBody>
      </p:sp>
      <p:sp>
        <p:nvSpPr>
          <p:cNvPr id="103" name="Google Shape;103;p6"/>
          <p:cNvSpPr txBox="1"/>
          <p:nvPr/>
        </p:nvSpPr>
        <p:spPr>
          <a:xfrm>
            <a:off x="624840" y="1916429"/>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04" name="Google Shape;104;p6"/>
          <p:cNvSpPr txBox="1"/>
          <p:nvPr/>
        </p:nvSpPr>
        <p:spPr>
          <a:xfrm>
            <a:off x="948689" y="1629409"/>
            <a:ext cx="7000240" cy="3831590"/>
          </a:xfrm>
          <a:prstGeom prst="rect">
            <a:avLst/>
          </a:prstGeom>
          <a:noFill/>
          <a:ln>
            <a:noFill/>
          </a:ln>
        </p:spPr>
        <p:txBody>
          <a:bodyPr spcFirstLastPara="1" wrap="square" lIns="0" tIns="1600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What is a multiple alignment?</a:t>
            </a:r>
            <a:endParaRPr sz="3200" dirty="0">
              <a:solidFill>
                <a:schemeClr val="dk1"/>
              </a:solidFill>
              <a:latin typeface="Calibri" panose="020F0502020204030204" pitchFamily="34" charset="0"/>
              <a:cs typeface="Calibri" panose="020F0502020204030204" pitchFamily="34" charset="0"/>
              <a:sym typeface="Arial"/>
            </a:endParaRPr>
          </a:p>
          <a:p>
            <a:pPr marL="12700" marR="5080" lvl="0" indent="0" algn="l" rtl="0">
              <a:lnSpc>
                <a:spcPct val="130000"/>
              </a:lnSpc>
              <a:spcBef>
                <a:spcPts val="1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Why do we need a multiple alignment?  Characters of evolution</a:t>
            </a:r>
            <a:endParaRPr sz="3200" dirty="0">
              <a:solidFill>
                <a:schemeClr val="dk1"/>
              </a:solidFill>
              <a:latin typeface="Calibri" panose="020F0502020204030204" pitchFamily="34" charset="0"/>
              <a:cs typeface="Calibri" panose="020F0502020204030204" pitchFamily="34" charset="0"/>
              <a:sym typeface="Arial"/>
            </a:endParaRPr>
          </a:p>
          <a:p>
            <a:pPr marL="12700" marR="658495" lvl="0" indent="0" algn="l" rtl="0">
              <a:lnSpc>
                <a:spcPct val="130000"/>
              </a:lnSpc>
              <a:spcBef>
                <a:spcPts val="1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How to create multiple alignments?  Editing Alignments</a:t>
            </a:r>
            <a:endParaRPr sz="3200" dirty="0">
              <a:solidFill>
                <a:schemeClr val="dk1"/>
              </a:solidFill>
              <a:latin typeface="Calibri" panose="020F0502020204030204" pitchFamily="34" charset="0"/>
              <a:cs typeface="Calibri" panose="020F0502020204030204" pitchFamily="34" charset="0"/>
              <a:sym typeface="Arial"/>
            </a:endParaRPr>
          </a:p>
          <a:p>
            <a:pPr marL="12700" marR="0" lvl="0" indent="0" algn="l" rtl="0">
              <a:lnSpc>
                <a:spcPct val="100000"/>
              </a:lnSpc>
              <a:spcBef>
                <a:spcPts val="115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Viewing Alignments</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05" name="Google Shape;105;p6"/>
          <p:cNvSpPr txBox="1"/>
          <p:nvPr/>
        </p:nvSpPr>
        <p:spPr>
          <a:xfrm>
            <a:off x="624840" y="255016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06" name="Google Shape;106;p6"/>
          <p:cNvSpPr txBox="1"/>
          <p:nvPr/>
        </p:nvSpPr>
        <p:spPr>
          <a:xfrm>
            <a:off x="624840" y="318389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07" name="Google Shape;107;p6"/>
          <p:cNvSpPr txBox="1"/>
          <p:nvPr/>
        </p:nvSpPr>
        <p:spPr>
          <a:xfrm>
            <a:off x="624840" y="381889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08" name="Google Shape;108;p6"/>
          <p:cNvSpPr txBox="1"/>
          <p:nvPr/>
        </p:nvSpPr>
        <p:spPr>
          <a:xfrm>
            <a:off x="624840" y="445262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09" name="Google Shape;109;p6"/>
          <p:cNvSpPr txBox="1"/>
          <p:nvPr/>
        </p:nvSpPr>
        <p:spPr>
          <a:xfrm>
            <a:off x="624840" y="508762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sp>
        <p:nvSpPr>
          <p:cNvPr id="114" name="Google Shape;114;p7"/>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7</a:t>
            </a:fld>
            <a:endParaRPr/>
          </a:p>
        </p:txBody>
      </p:sp>
      <p:sp>
        <p:nvSpPr>
          <p:cNvPr id="115" name="Google Shape;115;p7"/>
          <p:cNvSpPr txBox="1">
            <a:spLocks noGrp="1"/>
          </p:cNvSpPr>
          <p:nvPr>
            <p:ph type="title"/>
          </p:nvPr>
        </p:nvSpPr>
        <p:spPr>
          <a:xfrm>
            <a:off x="1377950" y="553720"/>
            <a:ext cx="731520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What is a multiple alignment?</a:t>
            </a:r>
            <a:endParaRPr sz="4400" dirty="0">
              <a:ea typeface="Arial"/>
              <a:sym typeface="Arial"/>
            </a:endParaRPr>
          </a:p>
        </p:txBody>
      </p:sp>
      <p:sp>
        <p:nvSpPr>
          <p:cNvPr id="116" name="Google Shape;116;p7"/>
          <p:cNvSpPr txBox="1"/>
          <p:nvPr/>
        </p:nvSpPr>
        <p:spPr>
          <a:xfrm>
            <a:off x="599440" y="2304646"/>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17" name="Google Shape;117;p7"/>
          <p:cNvSpPr txBox="1"/>
          <p:nvPr/>
        </p:nvSpPr>
        <p:spPr>
          <a:xfrm>
            <a:off x="923289" y="2166216"/>
            <a:ext cx="8485505"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Simply an alignment of more than 2 sequences</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18" name="Google Shape;118;p7"/>
          <p:cNvSpPr txBox="1"/>
          <p:nvPr/>
        </p:nvSpPr>
        <p:spPr>
          <a:xfrm>
            <a:off x="599440" y="312420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19" name="Google Shape;119;p7"/>
          <p:cNvSpPr txBox="1"/>
          <p:nvPr/>
        </p:nvSpPr>
        <p:spPr>
          <a:xfrm>
            <a:off x="923289" y="2985770"/>
            <a:ext cx="796544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Sequences are aligned globally (end to end)</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20" name="Google Shape;120;p7"/>
          <p:cNvSpPr txBox="1"/>
          <p:nvPr/>
        </p:nvSpPr>
        <p:spPr>
          <a:xfrm>
            <a:off x="599440" y="3943753"/>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21" name="Google Shape;121;p7"/>
          <p:cNvSpPr txBox="1"/>
          <p:nvPr/>
        </p:nvSpPr>
        <p:spPr>
          <a:xfrm>
            <a:off x="923289" y="3805324"/>
            <a:ext cx="8348345" cy="1421130"/>
          </a:xfrm>
          <a:prstGeom prst="rect">
            <a:avLst/>
          </a:prstGeom>
          <a:noFill/>
          <a:ln>
            <a:noFill/>
          </a:ln>
        </p:spPr>
        <p:txBody>
          <a:bodyPr spcFirstLastPara="1" wrap="square" lIns="0" tIns="46350" rIns="0" bIns="0" anchor="t" anchorCtr="0">
            <a:spAutoFit/>
          </a:bodyPr>
          <a:lstStyle/>
          <a:p>
            <a:pPr marL="12700" marR="5080" lvl="0" indent="0" algn="just" rtl="0">
              <a:lnSpc>
                <a:spcPct val="93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Multiple Sequence Alignment (MSA) programs  try to insert gaps in the sequences so that  </a:t>
            </a:r>
            <a:r>
              <a:rPr lang="en-US" sz="3200" i="1" dirty="0">
                <a:solidFill>
                  <a:schemeClr val="dk1"/>
                </a:solidFill>
                <a:latin typeface="Calibri" panose="020F0502020204030204" pitchFamily="34" charset="0"/>
                <a:cs typeface="Calibri" panose="020F0502020204030204" pitchFamily="34" charset="0"/>
                <a:sym typeface="Arial"/>
              </a:rPr>
              <a:t>homologous characters </a:t>
            </a:r>
            <a:r>
              <a:rPr lang="en-US" sz="3200" dirty="0">
                <a:solidFill>
                  <a:schemeClr val="dk1"/>
                </a:solidFill>
                <a:latin typeface="Calibri" panose="020F0502020204030204" pitchFamily="34" charset="0"/>
                <a:cs typeface="Calibri" panose="020F0502020204030204" pitchFamily="34" charset="0"/>
                <a:sym typeface="Arial"/>
              </a:rPr>
              <a:t>are aligned</a:t>
            </a:r>
            <a:endParaRPr sz="32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8</a:t>
            </a:fld>
            <a:endParaRPr/>
          </a:p>
        </p:txBody>
      </p:sp>
      <p:sp>
        <p:nvSpPr>
          <p:cNvPr id="127" name="Google Shape;127;p8"/>
          <p:cNvSpPr txBox="1">
            <a:spLocks noGrp="1"/>
          </p:cNvSpPr>
          <p:nvPr>
            <p:ph type="title"/>
          </p:nvPr>
        </p:nvSpPr>
        <p:spPr>
          <a:xfrm>
            <a:off x="1377950" y="553720"/>
            <a:ext cx="731520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What is a multiple alignment?</a:t>
            </a:r>
            <a:endParaRPr sz="4400" dirty="0">
              <a:ea typeface="Arial"/>
              <a:sym typeface="Arial"/>
            </a:endParaRPr>
          </a:p>
        </p:txBody>
      </p:sp>
      <p:pic>
        <p:nvPicPr>
          <p:cNvPr id="128" name="Google Shape;128;p8"/>
          <p:cNvPicPr preferRelativeResize="0"/>
          <p:nvPr/>
        </p:nvPicPr>
        <p:blipFill rotWithShape="1">
          <a:blip r:embed="rId3">
            <a:alphaModFix/>
          </a:blip>
          <a:srcRect/>
          <a:stretch/>
        </p:blipFill>
        <p:spPr>
          <a:xfrm>
            <a:off x="457835" y="1430655"/>
            <a:ext cx="9092565" cy="5135880"/>
          </a:xfrm>
          <a:prstGeom prst="rect">
            <a:avLst/>
          </a:prstGeom>
          <a:noFill/>
          <a:ln>
            <a:noFill/>
          </a:ln>
        </p:spPr>
      </p:pic>
      <p:sp>
        <p:nvSpPr>
          <p:cNvPr id="129" name="Google Shape;129;p8"/>
          <p:cNvSpPr txBox="1"/>
          <p:nvPr/>
        </p:nvSpPr>
        <p:spPr>
          <a:xfrm>
            <a:off x="197485" y="6874510"/>
            <a:ext cx="62865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https://en.wikipedia.org/wiki/Multiple_sequence_alignment</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134" name="Google Shape;134;p9"/>
          <p:cNvSpPr txBox="1">
            <a:spLocks noGrp="1"/>
          </p:cNvSpPr>
          <p:nvPr>
            <p:ph type="sldNum" idx="12"/>
          </p:nvPr>
        </p:nvSpPr>
        <p:spPr>
          <a:xfrm>
            <a:off x="9359900" y="6874819"/>
            <a:ext cx="266700" cy="222884"/>
          </a:xfrm>
          <a:prstGeom prst="rect">
            <a:avLst/>
          </a:prstGeom>
          <a:noFill/>
          <a:ln>
            <a:noFill/>
          </a:ln>
        </p:spPr>
        <p:txBody>
          <a:bodyPr spcFirstLastPara="1" wrap="square" lIns="0" tIns="0" rIns="0" bIns="0" anchor="t" anchorCtr="0">
            <a:spAutoFit/>
          </a:bodyPr>
          <a:lstStyle/>
          <a:p>
            <a:pPr marL="38100" lvl="0" indent="0" algn="l" rtl="0">
              <a:lnSpc>
                <a:spcPct val="116428"/>
              </a:lnSpc>
              <a:spcBef>
                <a:spcPts val="0"/>
              </a:spcBef>
              <a:spcAft>
                <a:spcPts val="0"/>
              </a:spcAft>
              <a:buNone/>
            </a:pPr>
            <a:fld id="{00000000-1234-1234-1234-123412341234}" type="slidenum">
              <a:rPr lang="en-US"/>
              <a:t>9</a:t>
            </a:fld>
            <a:endParaRPr/>
          </a:p>
        </p:txBody>
      </p:sp>
      <p:sp>
        <p:nvSpPr>
          <p:cNvPr id="135" name="Google Shape;135;p9"/>
          <p:cNvSpPr txBox="1">
            <a:spLocks noGrp="1"/>
          </p:cNvSpPr>
          <p:nvPr>
            <p:ph type="title"/>
          </p:nvPr>
        </p:nvSpPr>
        <p:spPr>
          <a:xfrm>
            <a:off x="770255" y="858520"/>
            <a:ext cx="75716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solidFill>
                  <a:srgbClr val="000000"/>
                </a:solidFill>
                <a:ea typeface="Arial"/>
                <a:sym typeface="Arial"/>
              </a:rPr>
              <a:t>What to do with a MSA?</a:t>
            </a:r>
            <a:endParaRPr sz="4400" dirty="0">
              <a:ea typeface="Arial"/>
              <a:sym typeface="Arial"/>
            </a:endParaRPr>
          </a:p>
        </p:txBody>
      </p:sp>
      <p:sp>
        <p:nvSpPr>
          <p:cNvPr id="136" name="Google Shape;136;p9"/>
          <p:cNvSpPr txBox="1"/>
          <p:nvPr/>
        </p:nvSpPr>
        <p:spPr>
          <a:xfrm>
            <a:off x="599440" y="391287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37" name="Google Shape;137;p9"/>
          <p:cNvSpPr txBox="1"/>
          <p:nvPr/>
        </p:nvSpPr>
        <p:spPr>
          <a:xfrm>
            <a:off x="923289" y="3778885"/>
            <a:ext cx="5974816"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build phylogenetic trees</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38" name="Google Shape;138;p9"/>
          <p:cNvSpPr txBox="1"/>
          <p:nvPr/>
        </p:nvSpPr>
        <p:spPr>
          <a:xfrm>
            <a:off x="600075" y="2534285"/>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39" name="Google Shape;139;p9"/>
          <p:cNvSpPr txBox="1"/>
          <p:nvPr/>
        </p:nvSpPr>
        <p:spPr>
          <a:xfrm>
            <a:off x="923924" y="2395855"/>
            <a:ext cx="8647430" cy="1158887"/>
          </a:xfrm>
          <a:prstGeom prst="rect">
            <a:avLst/>
          </a:prstGeom>
          <a:noFill/>
          <a:ln>
            <a:noFill/>
          </a:ln>
        </p:spPr>
        <p:txBody>
          <a:bodyPr spcFirstLastPara="1" wrap="square" lIns="0" tIns="55225" rIns="0" bIns="0" anchor="t" anchorCtr="0">
            <a:spAutoFit/>
          </a:bodyPr>
          <a:lstStyle/>
          <a:p>
            <a:pPr marL="12700" marR="5080" lvl="0" indent="0" algn="l" rtl="0">
              <a:lnSpc>
                <a:spcPct val="111875"/>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look for sites of interest/conservation within a  gene (motifs, binding sites, etc.)</a:t>
            </a:r>
            <a:endParaRPr sz="3200" dirty="0">
              <a:solidFill>
                <a:schemeClr val="dk1"/>
              </a:solidFill>
              <a:latin typeface="Calibri" panose="020F0502020204030204" pitchFamily="34" charset="0"/>
              <a:cs typeface="Calibri" panose="020F0502020204030204" pitchFamily="34" charset="0"/>
              <a:sym typeface="Arial"/>
            </a:endParaRPr>
          </a:p>
        </p:txBody>
      </p:sp>
      <p:sp>
        <p:nvSpPr>
          <p:cNvPr id="140" name="Google Shape;140;p9"/>
          <p:cNvSpPr txBox="1"/>
          <p:nvPr/>
        </p:nvSpPr>
        <p:spPr>
          <a:xfrm>
            <a:off x="599440" y="4847590"/>
            <a:ext cx="170815" cy="24511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1450">
                <a:solidFill>
                  <a:schemeClr val="dk1"/>
                </a:solidFill>
                <a:latin typeface="Calibri"/>
                <a:ea typeface="Calibri"/>
                <a:cs typeface="Calibri"/>
                <a:sym typeface="Calibri"/>
              </a:rPr>
              <a:t>●</a:t>
            </a:r>
            <a:endParaRPr sz="1450">
              <a:solidFill>
                <a:schemeClr val="dk1"/>
              </a:solidFill>
              <a:latin typeface="Calibri"/>
              <a:ea typeface="Calibri"/>
              <a:cs typeface="Calibri"/>
              <a:sym typeface="Calibri"/>
            </a:endParaRPr>
          </a:p>
        </p:txBody>
      </p:sp>
      <p:sp>
        <p:nvSpPr>
          <p:cNvPr id="141" name="Google Shape;141;p9"/>
          <p:cNvSpPr txBox="1"/>
          <p:nvPr/>
        </p:nvSpPr>
        <p:spPr>
          <a:xfrm>
            <a:off x="923289" y="4709159"/>
            <a:ext cx="6472122"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sym typeface="Arial"/>
              </a:rPr>
              <a:t>To identify positive selection</a:t>
            </a:r>
            <a:endParaRPr sz="3200"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1166</Words>
  <Application>Microsoft Office PowerPoint</Application>
  <PresentationFormat>Custom</PresentationFormat>
  <Paragraphs>258</Paragraphs>
  <Slides>36</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Arial</vt:lpstr>
      <vt:lpstr>Overlock</vt:lpstr>
      <vt:lpstr>Times New Roman</vt:lpstr>
      <vt:lpstr>Courier New</vt:lpstr>
      <vt:lpstr>Office Theme</vt:lpstr>
      <vt:lpstr>PowerPoint Presentation</vt:lpstr>
      <vt:lpstr>PowerPoint Presentation</vt:lpstr>
      <vt:lpstr>PowerPoint Presentation</vt:lpstr>
      <vt:lpstr>Importance of Similarity</vt:lpstr>
      <vt:lpstr>PowerPoint Presentation</vt:lpstr>
      <vt:lpstr>Outline</vt:lpstr>
      <vt:lpstr>What is a multiple alignment?</vt:lpstr>
      <vt:lpstr>What is a multiple alignment?</vt:lpstr>
      <vt:lpstr>What to do with a MSA?</vt:lpstr>
      <vt:lpstr>PowerPoint Presentation</vt:lpstr>
      <vt:lpstr>PowerPoint Presentation</vt:lpstr>
      <vt:lpstr>PowerPoint Presentation</vt:lpstr>
      <vt:lpstr>PowerPoint Presentation</vt:lpstr>
      <vt:lpstr>Characters</vt:lpstr>
      <vt:lpstr>Evolution and characters</vt:lpstr>
      <vt:lpstr>A Unique Character:  Hair for Mammals</vt:lpstr>
      <vt:lpstr>PowerPoint Presentation</vt:lpstr>
      <vt:lpstr>Classification according to characters – more characters can be good</vt:lpstr>
      <vt:lpstr>Classification according to characters –  increasing the number of characters</vt:lpstr>
      <vt:lpstr>Evolution and characters – the importance of  comparing characters with common origins  (homologous)</vt:lpstr>
      <vt:lpstr>Evolution and characters</vt:lpstr>
      <vt:lpstr>PowerPoint Presentation</vt:lpstr>
      <vt:lpstr>Multiple sequence alignments and  phylogenetic analysis</vt:lpstr>
      <vt:lpstr>PowerPoint Presentation</vt:lpstr>
      <vt:lpstr>Creating a MSA</vt:lpstr>
      <vt:lpstr>Need something faster</vt:lpstr>
      <vt:lpstr>PowerPoint Presentation</vt:lpstr>
      <vt:lpstr>PowerPoint Presentation</vt:lpstr>
      <vt:lpstr>BioEdit: a biological sequence  alignment editor</vt:lpstr>
      <vt:lpstr>JalView: Manual </vt:lpstr>
      <vt:lpstr>JalView: Manual </vt:lpstr>
      <vt:lpstr>GBlocks: Automatic</vt:lpstr>
      <vt:lpstr>PowerPoint Presentation</vt:lpstr>
      <vt:lpstr>GBlocks: Automatic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Langille</dc:creator>
  <cp:lastModifiedBy>Lưu Phúc Lợi</cp:lastModifiedBy>
  <cp:revision>27</cp:revision>
  <dcterms:created xsi:type="dcterms:W3CDTF">2023-03-05T12:23:23Z</dcterms:created>
  <dcterms:modified xsi:type="dcterms:W3CDTF">2024-06-02T13:56:42Z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1900-01-01T06:00:00Z</vt:filetime>
  </property>
  <property fmtid="{D5CDD505-2E9C-101B-9397-08002B2CF9AE}" pid="3" name="Creator">
    <vt:lpwstr>Impress</vt:lpwstr>
  </property>
  <property fmtid="{D5CDD505-2E9C-101B-9397-08002B2CF9AE}" pid="4" name="LastSaved">
    <vt:filetime>1900-01-01T06:00:00Z</vt:filetime>
  </property>
  <property fmtid="{D5CDD505-2E9C-101B-9397-08002B2CF9AE}" pid="5" name="KSOProductBuildVer">
    <vt:lpwstr>1033-11.1.0.10920</vt:lpwstr>
  </property>
</Properties>
</file>